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8" r:id="rId3"/>
    <p:sldId id="274" r:id="rId4"/>
    <p:sldId id="275" r:id="rId5"/>
    <p:sldId id="260" r:id="rId6"/>
    <p:sldId id="272" r:id="rId7"/>
    <p:sldId id="261" r:id="rId8"/>
    <p:sldId id="283" r:id="rId9"/>
    <p:sldId id="276" r:id="rId10"/>
    <p:sldId id="281" r:id="rId11"/>
    <p:sldId id="282" r:id="rId12"/>
    <p:sldId id="288" r:id="rId13"/>
    <p:sldId id="277" r:id="rId14"/>
    <p:sldId id="278" r:id="rId15"/>
    <p:sldId id="270" r:id="rId16"/>
    <p:sldId id="287" r:id="rId17"/>
    <p:sldId id="273" r:id="rId18"/>
    <p:sldId id="271" r:id="rId19"/>
    <p:sldId id="289" r:id="rId20"/>
    <p:sldId id="284" r:id="rId21"/>
    <p:sldId id="28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32" userDrawn="1">
          <p15:clr>
            <a:srgbClr val="A4A3A4"/>
          </p15:clr>
        </p15:guide>
        <p15:guide id="3" pos="3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1556"/>
    <a:srgbClr val="0091A5"/>
    <a:srgbClr val="414142"/>
    <a:srgbClr val="FFFFFF"/>
    <a:srgbClr val="EFECEA"/>
    <a:srgbClr val="A0A0A0"/>
    <a:srgbClr val="EEEC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26"/>
  </p:normalViewPr>
  <p:slideViewPr>
    <p:cSldViewPr snapToGrid="0">
      <p:cViewPr>
        <p:scale>
          <a:sx n="100" d="100"/>
          <a:sy n="100" d="100"/>
        </p:scale>
        <p:origin x="1104" y="672"/>
      </p:cViewPr>
      <p:guideLst>
        <p:guide orient="horz" pos="232"/>
        <p:guide pos="3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987\Downloads\Weekday%20Weekend%20(1)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91987\Downloads\Weekday%20Weekend%20(1)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/>
              <a:t>Volume Change on Weekdays (2023 VS 2024)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'Weekday Weekend (1)'!$C$3</c:f>
              <c:strCache>
                <c:ptCount val="1"/>
                <c:pt idx="0">
                  <c:v>Volume 2024</c:v>
                </c:pt>
              </c:strCache>
            </c:strRef>
          </c:tx>
          <c:spPr>
            <a:solidFill>
              <a:srgbClr val="EF1456"/>
            </a:solidFill>
            <a:ln>
              <a:noFill/>
            </a:ln>
            <a:effectLst/>
          </c:spPr>
          <c:invertIfNegative val="0"/>
          <c:cat>
            <c:strRef>
              <c:f>'Weekday Weekend (1)'!$B$4:$B$6</c:f>
              <c:strCache>
                <c:ptCount val="3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</c:strCache>
            </c:strRef>
          </c:cat>
          <c:val>
            <c:numRef>
              <c:f>'Weekday Weekend (1)'!$C$4:$C$6</c:f>
              <c:numCache>
                <c:formatCode>General</c:formatCode>
                <c:ptCount val="3"/>
                <c:pt idx="0">
                  <c:v>155.26</c:v>
                </c:pt>
                <c:pt idx="1">
                  <c:v>154.47999999999999</c:v>
                </c:pt>
                <c:pt idx="2">
                  <c:v>143.5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80-684E-AF5C-18DDC4D83CED}"/>
            </c:ext>
          </c:extLst>
        </c:ser>
        <c:ser>
          <c:idx val="1"/>
          <c:order val="1"/>
          <c:tx>
            <c:strRef>
              <c:f>'Weekday Weekend (1)'!$D$3</c:f>
              <c:strCache>
                <c:ptCount val="1"/>
                <c:pt idx="0">
                  <c:v>Volume 2023</c:v>
                </c:pt>
              </c:strCache>
            </c:strRef>
          </c:tx>
          <c:spPr>
            <a:solidFill>
              <a:srgbClr val="0091A4"/>
            </a:solidFill>
            <a:ln>
              <a:noFill/>
            </a:ln>
            <a:effectLst/>
          </c:spPr>
          <c:invertIfNegative val="0"/>
          <c:cat>
            <c:strRef>
              <c:f>'Weekday Weekend (1)'!$B$4:$B$6</c:f>
              <c:strCache>
                <c:ptCount val="3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</c:strCache>
            </c:strRef>
          </c:cat>
          <c:val>
            <c:numRef>
              <c:f>'Weekday Weekend (1)'!$D$4:$D$6</c:f>
              <c:numCache>
                <c:formatCode>General</c:formatCode>
                <c:ptCount val="3"/>
                <c:pt idx="0">
                  <c:v>143.75</c:v>
                </c:pt>
                <c:pt idx="1">
                  <c:v>145.72999999999999</c:v>
                </c:pt>
                <c:pt idx="2">
                  <c:v>148.06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80-684E-AF5C-18DDC4D83C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9400879"/>
        <c:axId val="1359400399"/>
      </c:barChart>
      <c:lineChart>
        <c:grouping val="standard"/>
        <c:varyColors val="0"/>
        <c:ser>
          <c:idx val="2"/>
          <c:order val="2"/>
          <c:tx>
            <c:strRef>
              <c:f>'Weekday Weekend (1)'!$E$3</c:f>
              <c:strCache>
                <c:ptCount val="1"/>
                <c:pt idx="0">
                  <c:v>Percentage Change</c:v>
                </c:pt>
              </c:strCache>
            </c:strRef>
          </c:tx>
          <c:spPr>
            <a:ln w="28575" cap="rnd">
              <a:solidFill>
                <a:srgbClr val="414143"/>
              </a:solidFill>
              <a:round/>
            </a:ln>
            <a:effectLst/>
          </c:spPr>
          <c:marker>
            <c:symbol val="none"/>
          </c:marker>
          <c:cat>
            <c:strRef>
              <c:f>'Weekday Weekend (1)'!$B$4:$B$6</c:f>
              <c:strCache>
                <c:ptCount val="3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</c:strCache>
            </c:strRef>
          </c:cat>
          <c:val>
            <c:numRef>
              <c:f>'Weekday Weekend (1)'!$E$4:$E$6</c:f>
              <c:numCache>
                <c:formatCode>0.00%</c:formatCode>
                <c:ptCount val="3"/>
                <c:pt idx="0">
                  <c:v>7.3999999999999996E-2</c:v>
                </c:pt>
                <c:pt idx="1">
                  <c:v>5.7000000000000002E-2</c:v>
                </c:pt>
                <c:pt idx="2">
                  <c:v>-3.2000000000000001E-2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0B80-684E-AF5C-18DDC4D83C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8151984"/>
        <c:axId val="1468151504"/>
      </c:lineChart>
      <c:catAx>
        <c:axId val="1359400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59400399"/>
        <c:crosses val="autoZero"/>
        <c:auto val="1"/>
        <c:lblAlgn val="ctr"/>
        <c:lblOffset val="100"/>
        <c:noMultiLvlLbl val="0"/>
      </c:catAx>
      <c:valAx>
        <c:axId val="13594003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59400879"/>
        <c:crosses val="autoZero"/>
        <c:crossBetween val="between"/>
        <c:majorUnit val="4"/>
      </c:valAx>
      <c:valAx>
        <c:axId val="1468151504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68151984"/>
        <c:crosses val="max"/>
        <c:crossBetween val="between"/>
      </c:valAx>
      <c:catAx>
        <c:axId val="1468151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681515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rgbClr val="414143"/>
      </a:solidFill>
      <a:round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IN"/>
              <a:t>Volume Change on Weekends (2023 VS 2024)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'Weekday Weekend (1)'!$C$3</c:f>
              <c:strCache>
                <c:ptCount val="1"/>
                <c:pt idx="0">
                  <c:v>Volume 2024</c:v>
                </c:pt>
              </c:strCache>
            </c:strRef>
          </c:tx>
          <c:spPr>
            <a:solidFill>
              <a:srgbClr val="EF1456"/>
            </a:solidFill>
            <a:ln>
              <a:noFill/>
            </a:ln>
            <a:effectLst/>
          </c:spPr>
          <c:invertIfNegative val="0"/>
          <c:cat>
            <c:strRef>
              <c:f>'Weekday Weekend (1)'!$B$10:$B$12</c:f>
              <c:strCache>
                <c:ptCount val="3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</c:strCache>
            </c:strRef>
          </c:cat>
          <c:val>
            <c:numRef>
              <c:f>'Weekday Weekend (1)'!$C$10:$C$12</c:f>
              <c:numCache>
                <c:formatCode>General</c:formatCode>
                <c:ptCount val="3"/>
                <c:pt idx="0">
                  <c:v>127</c:v>
                </c:pt>
                <c:pt idx="1">
                  <c:v>129.52000000000001</c:v>
                </c:pt>
                <c:pt idx="2">
                  <c:v>126.31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CD-C441-8FD3-3ADE259D453B}"/>
            </c:ext>
          </c:extLst>
        </c:ser>
        <c:ser>
          <c:idx val="1"/>
          <c:order val="1"/>
          <c:tx>
            <c:strRef>
              <c:f>'Weekday Weekend (1)'!$D$3</c:f>
              <c:strCache>
                <c:ptCount val="1"/>
                <c:pt idx="0">
                  <c:v>Volume 2023</c:v>
                </c:pt>
              </c:strCache>
            </c:strRef>
          </c:tx>
          <c:spPr>
            <a:solidFill>
              <a:srgbClr val="0091A4"/>
            </a:solidFill>
            <a:ln>
              <a:noFill/>
            </a:ln>
            <a:effectLst/>
          </c:spPr>
          <c:invertIfNegative val="0"/>
          <c:cat>
            <c:strRef>
              <c:f>'Weekday Weekend (1)'!$B$10:$B$12</c:f>
              <c:strCache>
                <c:ptCount val="3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</c:strCache>
            </c:strRef>
          </c:cat>
          <c:val>
            <c:numRef>
              <c:f>'Weekday Weekend (1)'!$D$10:$D$12</c:f>
              <c:numCache>
                <c:formatCode>General</c:formatCode>
                <c:ptCount val="3"/>
                <c:pt idx="0">
                  <c:v>115.65</c:v>
                </c:pt>
                <c:pt idx="1">
                  <c:v>117.54</c:v>
                </c:pt>
                <c:pt idx="2">
                  <c:v>119.53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CD-C441-8FD3-3ADE259D4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9400879"/>
        <c:axId val="1359400399"/>
      </c:barChart>
      <c:lineChart>
        <c:grouping val="standard"/>
        <c:varyColors val="0"/>
        <c:ser>
          <c:idx val="2"/>
          <c:order val="2"/>
          <c:tx>
            <c:strRef>
              <c:f>'Weekday Weekend (1)'!$E$3</c:f>
              <c:strCache>
                <c:ptCount val="1"/>
                <c:pt idx="0">
                  <c:v>Percentage Change</c:v>
                </c:pt>
              </c:strCache>
            </c:strRef>
          </c:tx>
          <c:spPr>
            <a:ln w="28575" cap="rnd">
              <a:solidFill>
                <a:srgbClr val="414143"/>
              </a:solidFill>
              <a:round/>
            </a:ln>
            <a:effectLst/>
          </c:spPr>
          <c:marker>
            <c:symbol val="none"/>
          </c:marker>
          <c:cat>
            <c:strRef>
              <c:f>'Weekday Weekend (1)'!$B$10:$B$12</c:f>
              <c:strCache>
                <c:ptCount val="3"/>
                <c:pt idx="0">
                  <c:v>July</c:v>
                </c:pt>
                <c:pt idx="1">
                  <c:v>August</c:v>
                </c:pt>
                <c:pt idx="2">
                  <c:v>September</c:v>
                </c:pt>
              </c:strCache>
            </c:strRef>
          </c:cat>
          <c:val>
            <c:numRef>
              <c:f>'Weekday Weekend (1)'!$E$10:$E$12</c:f>
              <c:numCache>
                <c:formatCode>0.00%</c:formatCode>
                <c:ptCount val="3"/>
                <c:pt idx="0">
                  <c:v>8.8999999999999996E-2</c:v>
                </c:pt>
                <c:pt idx="1">
                  <c:v>9.1999999999999998E-2</c:v>
                </c:pt>
                <c:pt idx="2">
                  <c:v>5.3999999999999999E-2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6CD-C441-8FD3-3ADE259D45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8151984"/>
        <c:axId val="1468151504"/>
      </c:lineChart>
      <c:catAx>
        <c:axId val="1359400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59400399"/>
        <c:crosses val="autoZero"/>
        <c:auto val="1"/>
        <c:lblAlgn val="ctr"/>
        <c:lblOffset val="100"/>
        <c:noMultiLvlLbl val="0"/>
      </c:catAx>
      <c:valAx>
        <c:axId val="13594003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359400879"/>
        <c:crosses val="autoZero"/>
        <c:crossBetween val="between"/>
        <c:majorUnit val="4"/>
      </c:valAx>
      <c:valAx>
        <c:axId val="1468151504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68151984"/>
        <c:crosses val="max"/>
        <c:crossBetween val="between"/>
      </c:valAx>
      <c:catAx>
        <c:axId val="1468151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6815150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solidFill>
        <a:srgbClr val="414143"/>
      </a:solidFill>
      <a:round/>
    </a:ln>
    <a:effectLst/>
  </c:spPr>
  <c:txPr>
    <a:bodyPr/>
    <a:lstStyle/>
    <a:p>
      <a:pPr>
        <a:defRPr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5226B2-6EFF-490F-A15F-998AFB78DF6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B11DC6-DC40-492C-9F87-ABC5C9C35C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400" b="1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Analyse Public Transport Data for Customer Behaviour Changes</a:t>
          </a:r>
          <a:r>
            <a:rPr lang="en-AU" sz="1400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AU" sz="1400" dirty="0">
              <a:solidFill>
                <a:srgbClr val="414142"/>
              </a:solidFill>
              <a:latin typeface="Arial" panose="020B0604020202020204" pitchFamily="34" charset="0"/>
              <a:cs typeface="Arial" panose="020B0604020202020204" pitchFamily="34" charset="0"/>
            </a:rPr>
            <a:t>Evaluate public transport usage trends by comparing data before and after the 50c fare initiative. </a:t>
          </a:r>
          <a:endParaRPr lang="en-US" sz="1400" dirty="0">
            <a:solidFill>
              <a:srgbClr val="41414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491D00-99BC-49C8-BE77-B725DF8284A5}" type="parTrans" cxnId="{7FDED8A9-3076-4FD9-8B27-8D63BFB6FC95}">
      <dgm:prSet/>
      <dgm:spPr/>
      <dgm:t>
        <a:bodyPr/>
        <a:lstStyle/>
        <a:p>
          <a:endParaRPr lang="en-US"/>
        </a:p>
      </dgm:t>
    </dgm:pt>
    <dgm:pt modelId="{303C49E7-8FD5-4B8C-812E-C17FA617490A}" type="sibTrans" cxnId="{7FDED8A9-3076-4FD9-8B27-8D63BFB6FC95}">
      <dgm:prSet/>
      <dgm:spPr/>
      <dgm:t>
        <a:bodyPr/>
        <a:lstStyle/>
        <a:p>
          <a:endParaRPr lang="en-US"/>
        </a:p>
      </dgm:t>
    </dgm:pt>
    <dgm:pt modelId="{E115E45A-C37C-4B0F-9631-AE3FC73D71A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400" b="1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Examine Road Traffic Data</a:t>
          </a:r>
          <a:r>
            <a:rPr lang="en-AU" sz="1400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AU" sz="1400" dirty="0">
              <a:solidFill>
                <a:srgbClr val="414142"/>
              </a:solidFill>
              <a:latin typeface="Arial" panose="020B0604020202020204" pitchFamily="34" charset="0"/>
              <a:cs typeface="Arial" panose="020B0604020202020204" pitchFamily="34" charset="0"/>
            </a:rPr>
            <a:t>Assess road traffic data, focusing on two key metrics—traffic volume </a:t>
          </a:r>
          <a:r>
            <a:rPr lang="en-AU" sz="1400">
              <a:solidFill>
                <a:srgbClr val="414142"/>
              </a:solidFill>
              <a:latin typeface="Arial" panose="020B0604020202020204" pitchFamily="34" charset="0"/>
              <a:cs typeface="Arial" panose="020B0604020202020204" pitchFamily="34" charset="0"/>
            </a:rPr>
            <a:t>and delay. </a:t>
          </a:r>
          <a:endParaRPr lang="en-US" sz="1400" dirty="0">
            <a:solidFill>
              <a:srgbClr val="41414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02B749-70FC-48EE-A841-97E579CF7526}" type="parTrans" cxnId="{56ADDD9C-7D23-48A5-8188-A061BA9DAB36}">
      <dgm:prSet/>
      <dgm:spPr/>
      <dgm:t>
        <a:bodyPr/>
        <a:lstStyle/>
        <a:p>
          <a:endParaRPr lang="en-US"/>
        </a:p>
      </dgm:t>
    </dgm:pt>
    <dgm:pt modelId="{B676F3DB-1C8C-4572-A587-73016C48829F}" type="sibTrans" cxnId="{56ADDD9C-7D23-48A5-8188-A061BA9DAB36}">
      <dgm:prSet/>
      <dgm:spPr/>
      <dgm:t>
        <a:bodyPr/>
        <a:lstStyle/>
        <a:p>
          <a:endParaRPr lang="en-US"/>
        </a:p>
      </dgm:t>
    </dgm:pt>
    <dgm:pt modelId="{E6E6C5F5-F6D0-4F67-95B1-242C158117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400" b="1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Determine Percentage Change in Traffic Volume and Delay Hours</a:t>
          </a:r>
          <a:r>
            <a:rPr lang="en-AU" sz="1400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AU" sz="1400" dirty="0">
              <a:solidFill>
                <a:srgbClr val="414142"/>
              </a:solidFill>
              <a:latin typeface="Arial" panose="020B0604020202020204" pitchFamily="34" charset="0"/>
              <a:cs typeface="Arial" panose="020B0604020202020204" pitchFamily="34" charset="0"/>
            </a:rPr>
            <a:t>Calculate the % change in traffic volume and the reduction in delay hours to assess the effectiveness of the public transport initiative. </a:t>
          </a:r>
          <a:endParaRPr lang="en-US" sz="1400" dirty="0">
            <a:solidFill>
              <a:srgbClr val="414142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1C6F3D8-4DCA-430E-9096-6AADFC222369}" type="parTrans" cxnId="{E1724261-8508-4B4B-8A69-8C41E325AB94}">
      <dgm:prSet/>
      <dgm:spPr/>
      <dgm:t>
        <a:bodyPr/>
        <a:lstStyle/>
        <a:p>
          <a:endParaRPr lang="en-US"/>
        </a:p>
      </dgm:t>
    </dgm:pt>
    <dgm:pt modelId="{C66D60FA-42FF-40DD-B2B7-5BDC80694A04}" type="sibTrans" cxnId="{E1724261-8508-4B4B-8A69-8C41E325AB94}">
      <dgm:prSet/>
      <dgm:spPr/>
      <dgm:t>
        <a:bodyPr/>
        <a:lstStyle/>
        <a:p>
          <a:endParaRPr lang="en-US"/>
        </a:p>
      </dgm:t>
    </dgm:pt>
    <dgm:pt modelId="{C61D4376-EC55-49B9-90DE-DDBE6FE76AD0}" type="pres">
      <dgm:prSet presAssocID="{755226B2-6EFF-490F-A15F-998AFB78DF6F}" presName="root" presStyleCnt="0">
        <dgm:presLayoutVars>
          <dgm:dir/>
          <dgm:resizeHandles val="exact"/>
        </dgm:presLayoutVars>
      </dgm:prSet>
      <dgm:spPr/>
    </dgm:pt>
    <dgm:pt modelId="{60F12D85-23A0-424A-97F1-200EC3E6F32E}" type="pres">
      <dgm:prSet presAssocID="{94B11DC6-DC40-492C-9F87-ABC5C9C35C31}" presName="compNode" presStyleCnt="0"/>
      <dgm:spPr/>
    </dgm:pt>
    <dgm:pt modelId="{CB17888A-2400-427B-8CAF-8DCF38DED195}" type="pres">
      <dgm:prSet presAssocID="{94B11DC6-DC40-492C-9F87-ABC5C9C35C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rgbClr val="414142"/>
          </a:solidFill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4946EB37-8D14-42E6-A75D-6C8905C475FC}" type="pres">
      <dgm:prSet presAssocID="{94B11DC6-DC40-492C-9F87-ABC5C9C35C31}" presName="spaceRect" presStyleCnt="0"/>
      <dgm:spPr/>
    </dgm:pt>
    <dgm:pt modelId="{8DFB759E-349C-4D1C-90CA-EAA67F9198C7}" type="pres">
      <dgm:prSet presAssocID="{94B11DC6-DC40-492C-9F87-ABC5C9C35C31}" presName="textRect" presStyleLbl="revTx" presStyleIdx="0" presStyleCnt="3">
        <dgm:presLayoutVars>
          <dgm:chMax val="1"/>
          <dgm:chPref val="1"/>
        </dgm:presLayoutVars>
      </dgm:prSet>
      <dgm:spPr/>
    </dgm:pt>
    <dgm:pt modelId="{76180ADD-9D63-434B-A3D7-177DDE1CDA48}" type="pres">
      <dgm:prSet presAssocID="{303C49E7-8FD5-4B8C-812E-C17FA617490A}" presName="sibTrans" presStyleCnt="0"/>
      <dgm:spPr/>
    </dgm:pt>
    <dgm:pt modelId="{DABF3A4C-8BC3-4A9C-BE50-08B8D6537C41}" type="pres">
      <dgm:prSet presAssocID="{E115E45A-C37C-4B0F-9631-AE3FC73D71A4}" presName="compNode" presStyleCnt="0"/>
      <dgm:spPr/>
    </dgm:pt>
    <dgm:pt modelId="{9F4EB47B-42DC-4819-BBD9-7AC1E9C2EE0F}" type="pres">
      <dgm:prSet presAssocID="{E115E45A-C37C-4B0F-9631-AE3FC73D71A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rgbClr val="414142"/>
          </a:solidFill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706A1853-B7C1-465B-B3A8-8950893F5E98}" type="pres">
      <dgm:prSet presAssocID="{E115E45A-C37C-4B0F-9631-AE3FC73D71A4}" presName="spaceRect" presStyleCnt="0"/>
      <dgm:spPr/>
    </dgm:pt>
    <dgm:pt modelId="{26899182-5696-40A5-827A-D14F7398513C}" type="pres">
      <dgm:prSet presAssocID="{E115E45A-C37C-4B0F-9631-AE3FC73D71A4}" presName="textRect" presStyleLbl="revTx" presStyleIdx="1" presStyleCnt="3">
        <dgm:presLayoutVars>
          <dgm:chMax val="1"/>
          <dgm:chPref val="1"/>
        </dgm:presLayoutVars>
      </dgm:prSet>
      <dgm:spPr/>
    </dgm:pt>
    <dgm:pt modelId="{5306514C-08E0-4F57-B9F1-F2AD4D882916}" type="pres">
      <dgm:prSet presAssocID="{B676F3DB-1C8C-4572-A587-73016C48829F}" presName="sibTrans" presStyleCnt="0"/>
      <dgm:spPr/>
    </dgm:pt>
    <dgm:pt modelId="{AEC32D32-4C45-4568-8C3B-9B66D4043D27}" type="pres">
      <dgm:prSet presAssocID="{E6E6C5F5-F6D0-4F67-95B1-242C158117AE}" presName="compNode" presStyleCnt="0"/>
      <dgm:spPr/>
    </dgm:pt>
    <dgm:pt modelId="{57C3AC11-D89B-4E8B-A20E-AF7E52B77F82}" type="pres">
      <dgm:prSet presAssocID="{E6E6C5F5-F6D0-4F67-95B1-242C158117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414142"/>
          </a:solidFill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A8C0AEA7-08CE-44E2-BE64-ED33B4439603}" type="pres">
      <dgm:prSet presAssocID="{E6E6C5F5-F6D0-4F67-95B1-242C158117AE}" presName="spaceRect" presStyleCnt="0"/>
      <dgm:spPr/>
    </dgm:pt>
    <dgm:pt modelId="{11F4B5C2-DAD6-4A5A-AAFB-E062E2DFF366}" type="pres">
      <dgm:prSet presAssocID="{E6E6C5F5-F6D0-4F67-95B1-242C158117A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1724261-8508-4B4B-8A69-8C41E325AB94}" srcId="{755226B2-6EFF-490F-A15F-998AFB78DF6F}" destId="{E6E6C5F5-F6D0-4F67-95B1-242C158117AE}" srcOrd="2" destOrd="0" parTransId="{01C6F3D8-4DCA-430E-9096-6AADFC222369}" sibTransId="{C66D60FA-42FF-40DD-B2B7-5BDC80694A04}"/>
    <dgm:cxn modelId="{25B84C81-9C34-45F4-A085-12A70652767A}" type="presOf" srcId="{94B11DC6-DC40-492C-9F87-ABC5C9C35C31}" destId="{8DFB759E-349C-4D1C-90CA-EAA67F9198C7}" srcOrd="0" destOrd="0" presId="urn:microsoft.com/office/officeart/2018/2/layout/IconLabelList"/>
    <dgm:cxn modelId="{56ADDD9C-7D23-48A5-8188-A061BA9DAB36}" srcId="{755226B2-6EFF-490F-A15F-998AFB78DF6F}" destId="{E115E45A-C37C-4B0F-9631-AE3FC73D71A4}" srcOrd="1" destOrd="0" parTransId="{1202B749-70FC-48EE-A841-97E579CF7526}" sibTransId="{B676F3DB-1C8C-4572-A587-73016C48829F}"/>
    <dgm:cxn modelId="{7FDED8A9-3076-4FD9-8B27-8D63BFB6FC95}" srcId="{755226B2-6EFF-490F-A15F-998AFB78DF6F}" destId="{94B11DC6-DC40-492C-9F87-ABC5C9C35C31}" srcOrd="0" destOrd="0" parTransId="{34491D00-99BC-49C8-BE77-B725DF8284A5}" sibTransId="{303C49E7-8FD5-4B8C-812E-C17FA617490A}"/>
    <dgm:cxn modelId="{07A721AE-09F6-49A1-B0BC-4D93DF64FA55}" type="presOf" srcId="{E6E6C5F5-F6D0-4F67-95B1-242C158117AE}" destId="{11F4B5C2-DAD6-4A5A-AAFB-E062E2DFF366}" srcOrd="0" destOrd="0" presId="urn:microsoft.com/office/officeart/2018/2/layout/IconLabelList"/>
    <dgm:cxn modelId="{DCCF27B2-8219-4225-91C0-4CFCAB48ADBA}" type="presOf" srcId="{755226B2-6EFF-490F-A15F-998AFB78DF6F}" destId="{C61D4376-EC55-49B9-90DE-DDBE6FE76AD0}" srcOrd="0" destOrd="0" presId="urn:microsoft.com/office/officeart/2018/2/layout/IconLabelList"/>
    <dgm:cxn modelId="{1F1729CA-F491-4B83-9076-376865C86702}" type="presOf" srcId="{E115E45A-C37C-4B0F-9631-AE3FC73D71A4}" destId="{26899182-5696-40A5-827A-D14F7398513C}" srcOrd="0" destOrd="0" presId="urn:microsoft.com/office/officeart/2018/2/layout/IconLabelList"/>
    <dgm:cxn modelId="{D631280D-82DE-4D46-AC91-D3BBA10916BC}" type="presParOf" srcId="{C61D4376-EC55-49B9-90DE-DDBE6FE76AD0}" destId="{60F12D85-23A0-424A-97F1-200EC3E6F32E}" srcOrd="0" destOrd="0" presId="urn:microsoft.com/office/officeart/2018/2/layout/IconLabelList"/>
    <dgm:cxn modelId="{363547E7-684A-487C-BFC6-EC4BAE0258DC}" type="presParOf" srcId="{60F12D85-23A0-424A-97F1-200EC3E6F32E}" destId="{CB17888A-2400-427B-8CAF-8DCF38DED195}" srcOrd="0" destOrd="0" presId="urn:microsoft.com/office/officeart/2018/2/layout/IconLabelList"/>
    <dgm:cxn modelId="{290ADA80-460A-48EA-8CF3-F950A947A4BA}" type="presParOf" srcId="{60F12D85-23A0-424A-97F1-200EC3E6F32E}" destId="{4946EB37-8D14-42E6-A75D-6C8905C475FC}" srcOrd="1" destOrd="0" presId="urn:microsoft.com/office/officeart/2018/2/layout/IconLabelList"/>
    <dgm:cxn modelId="{0100FC2F-F651-47A0-A327-DD8325B19B9B}" type="presParOf" srcId="{60F12D85-23A0-424A-97F1-200EC3E6F32E}" destId="{8DFB759E-349C-4D1C-90CA-EAA67F9198C7}" srcOrd="2" destOrd="0" presId="urn:microsoft.com/office/officeart/2018/2/layout/IconLabelList"/>
    <dgm:cxn modelId="{AE3DCA29-5A09-4A49-B029-5C4C9A8A35FE}" type="presParOf" srcId="{C61D4376-EC55-49B9-90DE-DDBE6FE76AD0}" destId="{76180ADD-9D63-434B-A3D7-177DDE1CDA48}" srcOrd="1" destOrd="0" presId="urn:microsoft.com/office/officeart/2018/2/layout/IconLabelList"/>
    <dgm:cxn modelId="{CB5D0D5A-9311-4DA0-AB30-EC4B0EA86D08}" type="presParOf" srcId="{C61D4376-EC55-49B9-90DE-DDBE6FE76AD0}" destId="{DABF3A4C-8BC3-4A9C-BE50-08B8D6537C41}" srcOrd="2" destOrd="0" presId="urn:microsoft.com/office/officeart/2018/2/layout/IconLabelList"/>
    <dgm:cxn modelId="{CA3DB910-5CE6-415F-96B3-2BD44C6F9705}" type="presParOf" srcId="{DABF3A4C-8BC3-4A9C-BE50-08B8D6537C41}" destId="{9F4EB47B-42DC-4819-BBD9-7AC1E9C2EE0F}" srcOrd="0" destOrd="0" presId="urn:microsoft.com/office/officeart/2018/2/layout/IconLabelList"/>
    <dgm:cxn modelId="{6E0CACA0-0759-4302-9BE2-2F233AEF40CF}" type="presParOf" srcId="{DABF3A4C-8BC3-4A9C-BE50-08B8D6537C41}" destId="{706A1853-B7C1-465B-B3A8-8950893F5E98}" srcOrd="1" destOrd="0" presId="urn:microsoft.com/office/officeart/2018/2/layout/IconLabelList"/>
    <dgm:cxn modelId="{34BD3ABA-0A99-4992-B0F0-68F55758DD3E}" type="presParOf" srcId="{DABF3A4C-8BC3-4A9C-BE50-08B8D6537C41}" destId="{26899182-5696-40A5-827A-D14F7398513C}" srcOrd="2" destOrd="0" presId="urn:microsoft.com/office/officeart/2018/2/layout/IconLabelList"/>
    <dgm:cxn modelId="{EFD62B2A-C26B-47F3-A739-428E9A15D224}" type="presParOf" srcId="{C61D4376-EC55-49B9-90DE-DDBE6FE76AD0}" destId="{5306514C-08E0-4F57-B9F1-F2AD4D882916}" srcOrd="3" destOrd="0" presId="urn:microsoft.com/office/officeart/2018/2/layout/IconLabelList"/>
    <dgm:cxn modelId="{1F14E42C-A1BC-49A8-988B-AF0FC0F9DB40}" type="presParOf" srcId="{C61D4376-EC55-49B9-90DE-DDBE6FE76AD0}" destId="{AEC32D32-4C45-4568-8C3B-9B66D4043D27}" srcOrd="4" destOrd="0" presId="urn:microsoft.com/office/officeart/2018/2/layout/IconLabelList"/>
    <dgm:cxn modelId="{EBF916C1-DFE2-4CD6-8FF9-B152B018A561}" type="presParOf" srcId="{AEC32D32-4C45-4568-8C3B-9B66D4043D27}" destId="{57C3AC11-D89B-4E8B-A20E-AF7E52B77F82}" srcOrd="0" destOrd="0" presId="urn:microsoft.com/office/officeart/2018/2/layout/IconLabelList"/>
    <dgm:cxn modelId="{910EABAD-8134-4917-80C0-DC93C5E1744F}" type="presParOf" srcId="{AEC32D32-4C45-4568-8C3B-9B66D4043D27}" destId="{A8C0AEA7-08CE-44E2-BE64-ED33B4439603}" srcOrd="1" destOrd="0" presId="urn:microsoft.com/office/officeart/2018/2/layout/IconLabelList"/>
    <dgm:cxn modelId="{3BDE8049-D414-4371-8FFE-7FB0F61928E8}" type="presParOf" srcId="{AEC32D32-4C45-4568-8C3B-9B66D4043D27}" destId="{11F4B5C2-DAD6-4A5A-AAFB-E062E2DFF36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4A27CA-639C-422D-8FB0-FEDC9D76333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53B70C-0F67-46DA-8DC0-268FDDB57C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414142"/>
              </a:solidFill>
            </a:rPr>
            <a:t>Sprint Planning</a:t>
          </a:r>
        </a:p>
      </dgm:t>
    </dgm:pt>
    <dgm:pt modelId="{0B1AED0E-CBCC-4B94-B26C-95C780966AAA}" type="parTrans" cxnId="{B6089AD9-C6F2-4BC6-A3AF-BE22B07B3AC0}">
      <dgm:prSet/>
      <dgm:spPr/>
      <dgm:t>
        <a:bodyPr/>
        <a:lstStyle/>
        <a:p>
          <a:endParaRPr lang="en-US"/>
        </a:p>
      </dgm:t>
    </dgm:pt>
    <dgm:pt modelId="{7EBC84FF-6B88-4582-B31E-064C534A8C35}" type="sibTrans" cxnId="{B6089AD9-C6F2-4BC6-A3AF-BE22B07B3AC0}">
      <dgm:prSet/>
      <dgm:spPr/>
      <dgm:t>
        <a:bodyPr/>
        <a:lstStyle/>
        <a:p>
          <a:endParaRPr lang="en-US"/>
        </a:p>
      </dgm:t>
    </dgm:pt>
    <dgm:pt modelId="{2D09DB77-84DD-4E83-B3C7-558171FA34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414142"/>
              </a:solidFill>
            </a:rPr>
            <a:t>Weekly Stand-ups</a:t>
          </a:r>
        </a:p>
      </dgm:t>
    </dgm:pt>
    <dgm:pt modelId="{357BE082-53B9-469D-96D9-4678B6FB13C1}" type="parTrans" cxnId="{7E35232A-2CD4-4652-A6FB-2D2B630C25D6}">
      <dgm:prSet/>
      <dgm:spPr/>
      <dgm:t>
        <a:bodyPr/>
        <a:lstStyle/>
        <a:p>
          <a:endParaRPr lang="en-US"/>
        </a:p>
      </dgm:t>
    </dgm:pt>
    <dgm:pt modelId="{91BBAE76-C3D6-4F90-B20E-5FEC5CF757B1}" type="sibTrans" cxnId="{7E35232A-2CD4-4652-A6FB-2D2B630C25D6}">
      <dgm:prSet/>
      <dgm:spPr/>
      <dgm:t>
        <a:bodyPr/>
        <a:lstStyle/>
        <a:p>
          <a:endParaRPr lang="en-US"/>
        </a:p>
      </dgm:t>
    </dgm:pt>
    <dgm:pt modelId="{AD06B973-8120-49A5-BDF0-FF0AF23855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414142"/>
              </a:solidFill>
            </a:rPr>
            <a:t>Sprint Review and Retrospective</a:t>
          </a:r>
        </a:p>
      </dgm:t>
    </dgm:pt>
    <dgm:pt modelId="{41760D1F-568E-4C3C-94E4-4C9D74FA4032}" type="parTrans" cxnId="{7E541983-72E7-41AB-9F46-15B2F5857BFB}">
      <dgm:prSet/>
      <dgm:spPr/>
      <dgm:t>
        <a:bodyPr/>
        <a:lstStyle/>
        <a:p>
          <a:endParaRPr lang="en-US"/>
        </a:p>
      </dgm:t>
    </dgm:pt>
    <dgm:pt modelId="{D6FA378C-F6AD-4616-91E0-538FBFC831EA}" type="sibTrans" cxnId="{7E541983-72E7-41AB-9F46-15B2F5857BFB}">
      <dgm:prSet/>
      <dgm:spPr/>
      <dgm:t>
        <a:bodyPr/>
        <a:lstStyle/>
        <a:p>
          <a:endParaRPr lang="en-US"/>
        </a:p>
      </dgm:t>
    </dgm:pt>
    <dgm:pt modelId="{E6E48329-6B86-4464-BA40-9AD4F76CF9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414142"/>
              </a:solidFill>
            </a:rPr>
            <a:t>Product Backlog </a:t>
          </a:r>
        </a:p>
      </dgm:t>
    </dgm:pt>
    <dgm:pt modelId="{AA09DEC8-3053-4E0F-AACC-DEB074CD36D7}" type="parTrans" cxnId="{255F8263-B1EF-4716-A8CF-2B46EAB7F46C}">
      <dgm:prSet/>
      <dgm:spPr/>
      <dgm:t>
        <a:bodyPr/>
        <a:lstStyle/>
        <a:p>
          <a:endParaRPr lang="en-US"/>
        </a:p>
      </dgm:t>
    </dgm:pt>
    <dgm:pt modelId="{192FBB5D-3C73-4FC0-9707-C4A9DD3DF7A9}" type="sibTrans" cxnId="{255F8263-B1EF-4716-A8CF-2B46EAB7F46C}">
      <dgm:prSet/>
      <dgm:spPr/>
      <dgm:t>
        <a:bodyPr/>
        <a:lstStyle/>
        <a:p>
          <a:endParaRPr lang="en-US"/>
        </a:p>
      </dgm:t>
    </dgm:pt>
    <dgm:pt modelId="{FF631F93-0AB0-460A-AE41-65FE421C25CB}" type="pres">
      <dgm:prSet presAssocID="{7E4A27CA-639C-422D-8FB0-FEDC9D763338}" presName="root" presStyleCnt="0">
        <dgm:presLayoutVars>
          <dgm:dir/>
          <dgm:resizeHandles val="exact"/>
        </dgm:presLayoutVars>
      </dgm:prSet>
      <dgm:spPr/>
    </dgm:pt>
    <dgm:pt modelId="{DD7D0C0E-F5AF-42BD-87C7-51A96810BA3F}" type="pres">
      <dgm:prSet presAssocID="{1D53B70C-0F67-46DA-8DC0-268FDDB57CF0}" presName="compNode" presStyleCnt="0"/>
      <dgm:spPr/>
    </dgm:pt>
    <dgm:pt modelId="{6CBAE06D-EAF5-4408-945B-F382A5E88796}" type="pres">
      <dgm:prSet presAssocID="{1D53B70C-0F67-46DA-8DC0-268FDDB57CF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rgbClr val="414142"/>
          </a:solidFill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ED3907-0B82-4419-B0D5-9372B098923B}" type="pres">
      <dgm:prSet presAssocID="{1D53B70C-0F67-46DA-8DC0-268FDDB57CF0}" presName="spaceRect" presStyleCnt="0"/>
      <dgm:spPr/>
    </dgm:pt>
    <dgm:pt modelId="{3AF98F10-C81D-4219-965F-7CAF30891BF1}" type="pres">
      <dgm:prSet presAssocID="{1D53B70C-0F67-46DA-8DC0-268FDDB57CF0}" presName="textRect" presStyleLbl="revTx" presStyleIdx="0" presStyleCnt="4">
        <dgm:presLayoutVars>
          <dgm:chMax val="1"/>
          <dgm:chPref val="1"/>
        </dgm:presLayoutVars>
      </dgm:prSet>
      <dgm:spPr/>
    </dgm:pt>
    <dgm:pt modelId="{E92BE859-F81C-4576-9983-AB7433C6D1B3}" type="pres">
      <dgm:prSet presAssocID="{7EBC84FF-6B88-4582-B31E-064C534A8C35}" presName="sibTrans" presStyleCnt="0"/>
      <dgm:spPr/>
    </dgm:pt>
    <dgm:pt modelId="{57522987-54EE-45EF-9D44-A164EDF6184F}" type="pres">
      <dgm:prSet presAssocID="{2D09DB77-84DD-4E83-B3C7-558171FA3471}" presName="compNode" presStyleCnt="0"/>
      <dgm:spPr/>
    </dgm:pt>
    <dgm:pt modelId="{14AF051A-D9C2-4214-8E50-FED58694DCF6}" type="pres">
      <dgm:prSet presAssocID="{2D09DB77-84DD-4E83-B3C7-558171FA347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rgbClr val="414142"/>
          </a:solidFill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9F7491B8-776E-4AEF-8336-A15FE0128B55}" type="pres">
      <dgm:prSet presAssocID="{2D09DB77-84DD-4E83-B3C7-558171FA3471}" presName="spaceRect" presStyleCnt="0"/>
      <dgm:spPr/>
    </dgm:pt>
    <dgm:pt modelId="{4E6A2E13-EFB1-409A-AC04-4092221983B6}" type="pres">
      <dgm:prSet presAssocID="{2D09DB77-84DD-4E83-B3C7-558171FA3471}" presName="textRect" presStyleLbl="revTx" presStyleIdx="1" presStyleCnt="4">
        <dgm:presLayoutVars>
          <dgm:chMax val="1"/>
          <dgm:chPref val="1"/>
        </dgm:presLayoutVars>
      </dgm:prSet>
      <dgm:spPr/>
    </dgm:pt>
    <dgm:pt modelId="{1143C442-04D8-49A6-95E8-66503ED10E75}" type="pres">
      <dgm:prSet presAssocID="{91BBAE76-C3D6-4F90-B20E-5FEC5CF757B1}" presName="sibTrans" presStyleCnt="0"/>
      <dgm:spPr/>
    </dgm:pt>
    <dgm:pt modelId="{004FA6C3-BB4B-4989-B4B4-2C229A2D7054}" type="pres">
      <dgm:prSet presAssocID="{AD06B973-8120-49A5-BDF0-FF0AF238550B}" presName="compNode" presStyleCnt="0"/>
      <dgm:spPr/>
    </dgm:pt>
    <dgm:pt modelId="{D1627F82-D250-40C1-AD02-C9100ADB1200}" type="pres">
      <dgm:prSet presAssocID="{AD06B973-8120-49A5-BDF0-FF0AF238550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414142"/>
          </a:solidFill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850B28D-61FF-42EE-821D-4ACC73A8B74F}" type="pres">
      <dgm:prSet presAssocID="{AD06B973-8120-49A5-BDF0-FF0AF238550B}" presName="spaceRect" presStyleCnt="0"/>
      <dgm:spPr/>
    </dgm:pt>
    <dgm:pt modelId="{E8B199F0-A605-470F-807B-C474DBB36F7A}" type="pres">
      <dgm:prSet presAssocID="{AD06B973-8120-49A5-BDF0-FF0AF238550B}" presName="textRect" presStyleLbl="revTx" presStyleIdx="2" presStyleCnt="4">
        <dgm:presLayoutVars>
          <dgm:chMax val="1"/>
          <dgm:chPref val="1"/>
        </dgm:presLayoutVars>
      </dgm:prSet>
      <dgm:spPr/>
    </dgm:pt>
    <dgm:pt modelId="{25CAB7D7-7591-4799-8B6F-10E8174970B7}" type="pres">
      <dgm:prSet presAssocID="{D6FA378C-F6AD-4616-91E0-538FBFC831EA}" presName="sibTrans" presStyleCnt="0"/>
      <dgm:spPr/>
    </dgm:pt>
    <dgm:pt modelId="{596CD173-FFA2-4693-8435-C16ECE245DA8}" type="pres">
      <dgm:prSet presAssocID="{E6E48329-6B86-4464-BA40-9AD4F76CF948}" presName="compNode" presStyleCnt="0"/>
      <dgm:spPr/>
    </dgm:pt>
    <dgm:pt modelId="{55C87E41-C655-40BD-96ED-EE2A634DFFDF}" type="pres">
      <dgm:prSet presAssocID="{E6E48329-6B86-4464-BA40-9AD4F76CF9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solidFill>
            <a:srgbClr val="414142"/>
          </a:solidFill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FD33F062-AA21-4861-8D1F-DBA3C0BC6183}" type="pres">
      <dgm:prSet presAssocID="{E6E48329-6B86-4464-BA40-9AD4F76CF948}" presName="spaceRect" presStyleCnt="0"/>
      <dgm:spPr/>
    </dgm:pt>
    <dgm:pt modelId="{80445D80-C8BC-47AC-9402-9840585DC77B}" type="pres">
      <dgm:prSet presAssocID="{E6E48329-6B86-4464-BA40-9AD4F76CF94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B7AB71A-9A54-4E05-A6C9-5DF92288D0CA}" type="presOf" srcId="{7E4A27CA-639C-422D-8FB0-FEDC9D763338}" destId="{FF631F93-0AB0-460A-AE41-65FE421C25CB}" srcOrd="0" destOrd="0" presId="urn:microsoft.com/office/officeart/2018/2/layout/IconLabelList"/>
    <dgm:cxn modelId="{D9BC891C-B0FA-4443-89EB-046CA38921E2}" type="presOf" srcId="{1D53B70C-0F67-46DA-8DC0-268FDDB57CF0}" destId="{3AF98F10-C81D-4219-965F-7CAF30891BF1}" srcOrd="0" destOrd="0" presId="urn:microsoft.com/office/officeart/2018/2/layout/IconLabelList"/>
    <dgm:cxn modelId="{7E35232A-2CD4-4652-A6FB-2D2B630C25D6}" srcId="{7E4A27CA-639C-422D-8FB0-FEDC9D763338}" destId="{2D09DB77-84DD-4E83-B3C7-558171FA3471}" srcOrd="1" destOrd="0" parTransId="{357BE082-53B9-469D-96D9-4678B6FB13C1}" sibTransId="{91BBAE76-C3D6-4F90-B20E-5FEC5CF757B1}"/>
    <dgm:cxn modelId="{D4E01934-4ECB-49D4-8E02-E556CD7048A1}" type="presOf" srcId="{E6E48329-6B86-4464-BA40-9AD4F76CF948}" destId="{80445D80-C8BC-47AC-9402-9840585DC77B}" srcOrd="0" destOrd="0" presId="urn:microsoft.com/office/officeart/2018/2/layout/IconLabelList"/>
    <dgm:cxn modelId="{255F8263-B1EF-4716-A8CF-2B46EAB7F46C}" srcId="{7E4A27CA-639C-422D-8FB0-FEDC9D763338}" destId="{E6E48329-6B86-4464-BA40-9AD4F76CF948}" srcOrd="3" destOrd="0" parTransId="{AA09DEC8-3053-4E0F-AACC-DEB074CD36D7}" sibTransId="{192FBB5D-3C73-4FC0-9707-C4A9DD3DF7A9}"/>
    <dgm:cxn modelId="{7E541983-72E7-41AB-9F46-15B2F5857BFB}" srcId="{7E4A27CA-639C-422D-8FB0-FEDC9D763338}" destId="{AD06B973-8120-49A5-BDF0-FF0AF238550B}" srcOrd="2" destOrd="0" parTransId="{41760D1F-568E-4C3C-94E4-4C9D74FA4032}" sibTransId="{D6FA378C-F6AD-4616-91E0-538FBFC831EA}"/>
    <dgm:cxn modelId="{0140B9A4-FD84-429D-8055-3C328AEE7BF5}" type="presOf" srcId="{2D09DB77-84DD-4E83-B3C7-558171FA3471}" destId="{4E6A2E13-EFB1-409A-AC04-4092221983B6}" srcOrd="0" destOrd="0" presId="urn:microsoft.com/office/officeart/2018/2/layout/IconLabelList"/>
    <dgm:cxn modelId="{F3149FB1-AC8B-4B1E-9037-F57DC0D49097}" type="presOf" srcId="{AD06B973-8120-49A5-BDF0-FF0AF238550B}" destId="{E8B199F0-A605-470F-807B-C474DBB36F7A}" srcOrd="0" destOrd="0" presId="urn:microsoft.com/office/officeart/2018/2/layout/IconLabelList"/>
    <dgm:cxn modelId="{B6089AD9-C6F2-4BC6-A3AF-BE22B07B3AC0}" srcId="{7E4A27CA-639C-422D-8FB0-FEDC9D763338}" destId="{1D53B70C-0F67-46DA-8DC0-268FDDB57CF0}" srcOrd="0" destOrd="0" parTransId="{0B1AED0E-CBCC-4B94-B26C-95C780966AAA}" sibTransId="{7EBC84FF-6B88-4582-B31E-064C534A8C35}"/>
    <dgm:cxn modelId="{D04743C4-8A7F-4FE3-949F-C64AA211EF3C}" type="presParOf" srcId="{FF631F93-0AB0-460A-AE41-65FE421C25CB}" destId="{DD7D0C0E-F5AF-42BD-87C7-51A96810BA3F}" srcOrd="0" destOrd="0" presId="urn:microsoft.com/office/officeart/2018/2/layout/IconLabelList"/>
    <dgm:cxn modelId="{BE545846-C55F-47C3-A83F-08F9480AD1F6}" type="presParOf" srcId="{DD7D0C0E-F5AF-42BD-87C7-51A96810BA3F}" destId="{6CBAE06D-EAF5-4408-945B-F382A5E88796}" srcOrd="0" destOrd="0" presId="urn:microsoft.com/office/officeart/2018/2/layout/IconLabelList"/>
    <dgm:cxn modelId="{D2BE6A19-DE29-4C37-B151-7137F22890B3}" type="presParOf" srcId="{DD7D0C0E-F5AF-42BD-87C7-51A96810BA3F}" destId="{5BED3907-0B82-4419-B0D5-9372B098923B}" srcOrd="1" destOrd="0" presId="urn:microsoft.com/office/officeart/2018/2/layout/IconLabelList"/>
    <dgm:cxn modelId="{A58ED2BF-6337-4632-858C-142A8F9BF23F}" type="presParOf" srcId="{DD7D0C0E-F5AF-42BD-87C7-51A96810BA3F}" destId="{3AF98F10-C81D-4219-965F-7CAF30891BF1}" srcOrd="2" destOrd="0" presId="urn:microsoft.com/office/officeart/2018/2/layout/IconLabelList"/>
    <dgm:cxn modelId="{B1D7E664-8043-4D12-B88E-9A463715DA21}" type="presParOf" srcId="{FF631F93-0AB0-460A-AE41-65FE421C25CB}" destId="{E92BE859-F81C-4576-9983-AB7433C6D1B3}" srcOrd="1" destOrd="0" presId="urn:microsoft.com/office/officeart/2018/2/layout/IconLabelList"/>
    <dgm:cxn modelId="{0517248F-75CF-4287-AB26-8A96AE6904C6}" type="presParOf" srcId="{FF631F93-0AB0-460A-AE41-65FE421C25CB}" destId="{57522987-54EE-45EF-9D44-A164EDF6184F}" srcOrd="2" destOrd="0" presId="urn:microsoft.com/office/officeart/2018/2/layout/IconLabelList"/>
    <dgm:cxn modelId="{EDAA73DC-067F-4CAA-B1BD-A03D0715AE39}" type="presParOf" srcId="{57522987-54EE-45EF-9D44-A164EDF6184F}" destId="{14AF051A-D9C2-4214-8E50-FED58694DCF6}" srcOrd="0" destOrd="0" presId="urn:microsoft.com/office/officeart/2018/2/layout/IconLabelList"/>
    <dgm:cxn modelId="{8DB6565E-45B0-42E5-ABD6-06AC1909220D}" type="presParOf" srcId="{57522987-54EE-45EF-9D44-A164EDF6184F}" destId="{9F7491B8-776E-4AEF-8336-A15FE0128B55}" srcOrd="1" destOrd="0" presId="urn:microsoft.com/office/officeart/2018/2/layout/IconLabelList"/>
    <dgm:cxn modelId="{5E0A6091-D043-496C-A96F-0E90AEB3DFAD}" type="presParOf" srcId="{57522987-54EE-45EF-9D44-A164EDF6184F}" destId="{4E6A2E13-EFB1-409A-AC04-4092221983B6}" srcOrd="2" destOrd="0" presId="urn:microsoft.com/office/officeart/2018/2/layout/IconLabelList"/>
    <dgm:cxn modelId="{7AFD0AE4-458D-404E-8716-919A95999E7C}" type="presParOf" srcId="{FF631F93-0AB0-460A-AE41-65FE421C25CB}" destId="{1143C442-04D8-49A6-95E8-66503ED10E75}" srcOrd="3" destOrd="0" presId="urn:microsoft.com/office/officeart/2018/2/layout/IconLabelList"/>
    <dgm:cxn modelId="{E36ACBBC-BBED-4086-A091-50E681A9A4EB}" type="presParOf" srcId="{FF631F93-0AB0-460A-AE41-65FE421C25CB}" destId="{004FA6C3-BB4B-4989-B4B4-2C229A2D7054}" srcOrd="4" destOrd="0" presId="urn:microsoft.com/office/officeart/2018/2/layout/IconLabelList"/>
    <dgm:cxn modelId="{2B7C918E-173D-41AE-8737-373102EDA3BB}" type="presParOf" srcId="{004FA6C3-BB4B-4989-B4B4-2C229A2D7054}" destId="{D1627F82-D250-40C1-AD02-C9100ADB1200}" srcOrd="0" destOrd="0" presId="urn:microsoft.com/office/officeart/2018/2/layout/IconLabelList"/>
    <dgm:cxn modelId="{E28C0602-12CA-4014-A120-78951955ECC9}" type="presParOf" srcId="{004FA6C3-BB4B-4989-B4B4-2C229A2D7054}" destId="{7850B28D-61FF-42EE-821D-4ACC73A8B74F}" srcOrd="1" destOrd="0" presId="urn:microsoft.com/office/officeart/2018/2/layout/IconLabelList"/>
    <dgm:cxn modelId="{D44EB383-8A87-4D4F-95DC-E1CA08874A14}" type="presParOf" srcId="{004FA6C3-BB4B-4989-B4B4-2C229A2D7054}" destId="{E8B199F0-A605-470F-807B-C474DBB36F7A}" srcOrd="2" destOrd="0" presId="urn:microsoft.com/office/officeart/2018/2/layout/IconLabelList"/>
    <dgm:cxn modelId="{9E36B543-1ED5-4C6E-AC84-AC6EBDF1863E}" type="presParOf" srcId="{FF631F93-0AB0-460A-AE41-65FE421C25CB}" destId="{25CAB7D7-7591-4799-8B6F-10E8174970B7}" srcOrd="5" destOrd="0" presId="urn:microsoft.com/office/officeart/2018/2/layout/IconLabelList"/>
    <dgm:cxn modelId="{A1C76C70-76E2-4174-955A-9917675EDCEA}" type="presParOf" srcId="{FF631F93-0AB0-460A-AE41-65FE421C25CB}" destId="{596CD173-FFA2-4693-8435-C16ECE245DA8}" srcOrd="6" destOrd="0" presId="urn:microsoft.com/office/officeart/2018/2/layout/IconLabelList"/>
    <dgm:cxn modelId="{0E66D5BC-757D-410B-B91B-8E0B7688C16F}" type="presParOf" srcId="{596CD173-FFA2-4693-8435-C16ECE245DA8}" destId="{55C87E41-C655-40BD-96ED-EE2A634DFFDF}" srcOrd="0" destOrd="0" presId="urn:microsoft.com/office/officeart/2018/2/layout/IconLabelList"/>
    <dgm:cxn modelId="{1F0ADE8E-53D4-4D8E-B018-B72BE52B4034}" type="presParOf" srcId="{596CD173-FFA2-4693-8435-C16ECE245DA8}" destId="{FD33F062-AA21-4861-8D1F-DBA3C0BC6183}" srcOrd="1" destOrd="0" presId="urn:microsoft.com/office/officeart/2018/2/layout/IconLabelList"/>
    <dgm:cxn modelId="{57836404-215C-41B5-9E72-A11E460B611A}" type="presParOf" srcId="{596CD173-FFA2-4693-8435-C16ECE245DA8}" destId="{80445D80-C8BC-47AC-9402-9840585DC7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3528BD-F0DC-48D3-965E-CEA853E9B1D0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1BBC50C-62DA-4795-B4B3-418568EF3361}">
      <dgm:prSet custT="1"/>
      <dgm:spPr>
        <a:solidFill>
          <a:srgbClr val="414142"/>
        </a:solidFill>
      </dgm:spPr>
      <dgm:t>
        <a:bodyPr/>
        <a:lstStyle/>
        <a:p>
          <a:r>
            <a:rPr lang="en-AU" sz="2400" b="1">
              <a:latin typeface="Arial" panose="020B0604020202020204" pitchFamily="34" charset="0"/>
              <a:cs typeface="Arial" panose="020B0604020202020204" pitchFamily="34" charset="0"/>
            </a:rPr>
            <a:t>Snowflake</a:t>
          </a:r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FF0C60-AF56-4AB7-989A-C3474D4E903D}" type="parTrans" cxnId="{7E8CC80F-5AE3-4AC2-BF2E-36DE6D011F89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855A8C-A3A3-4DA7-A16B-7D6C8C03DE2E}" type="sibTrans" cxnId="{7E8CC80F-5AE3-4AC2-BF2E-36DE6D011F89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76BFC7-CFE3-44F5-A3BD-5D4B06A50C17}">
      <dgm:prSet custT="1"/>
      <dgm:spPr>
        <a:solidFill>
          <a:srgbClr val="414142"/>
        </a:solidFill>
      </dgm:spPr>
      <dgm:t>
        <a:bodyPr/>
        <a:lstStyle/>
        <a:p>
          <a:r>
            <a:rPr lang="en-AU" sz="2400" b="1">
              <a:latin typeface="Arial" panose="020B0604020202020204" pitchFamily="34" charset="0"/>
              <a:cs typeface="Arial" panose="020B0604020202020204" pitchFamily="34" charset="0"/>
            </a:rPr>
            <a:t>SQL</a:t>
          </a:r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C524674-773F-498F-B872-7930F0580E60}" type="parTrans" cxnId="{0C7DD8A0-433F-420C-BF10-67E6E90B9151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2BE9B1-80DB-4346-8767-700485691DAA}" type="sibTrans" cxnId="{0C7DD8A0-433F-420C-BF10-67E6E90B9151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F8F3B54-1F22-4517-AC35-9714E7093DC4}">
      <dgm:prSet custT="1"/>
      <dgm:spPr>
        <a:solidFill>
          <a:srgbClr val="414142"/>
        </a:solidFill>
      </dgm:spPr>
      <dgm:t>
        <a:bodyPr/>
        <a:lstStyle/>
        <a:p>
          <a:r>
            <a:rPr lang="en-AU" sz="2400" b="1">
              <a:latin typeface="Arial" panose="020B0604020202020204" pitchFamily="34" charset="0"/>
              <a:cs typeface="Arial" panose="020B0604020202020204" pitchFamily="34" charset="0"/>
            </a:rPr>
            <a:t>Power BI</a:t>
          </a:r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FCBC00-14F0-4793-B874-2FEAE3A5E817}" type="parTrans" cxnId="{AF4DF2D1-D674-482D-A0F4-58F167ED514E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A6EB9F-5907-4160-8E81-10AED60931BB}" type="sibTrans" cxnId="{AF4DF2D1-D674-482D-A0F4-58F167ED514E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923AAB-1760-45E5-B366-85A16C069950}">
      <dgm:prSet custT="1"/>
      <dgm:spPr>
        <a:solidFill>
          <a:srgbClr val="414142"/>
        </a:solidFill>
      </dgm:spPr>
      <dgm:t>
        <a:bodyPr/>
        <a:lstStyle/>
        <a:p>
          <a:r>
            <a:rPr lang="en-AU" sz="2400" b="1">
              <a:latin typeface="Arial" panose="020B0604020202020204" pitchFamily="34" charset="0"/>
              <a:cs typeface="Arial" panose="020B0604020202020204" pitchFamily="34" charset="0"/>
            </a:rPr>
            <a:t>QGIS</a:t>
          </a:r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977884-379E-4135-B131-BF3DC73EE90B}" type="parTrans" cxnId="{A4AFF887-A517-4542-9DA0-0464067A71C7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F3BCA8-2178-43E4-BA3F-E526E31ACC47}" type="sibTrans" cxnId="{A4AFF887-A517-4542-9DA0-0464067A71C7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A508F1-7AEF-4AE5-97D0-69DEB09D03DA}">
      <dgm:prSet custT="1"/>
      <dgm:spPr>
        <a:solidFill>
          <a:srgbClr val="414142"/>
        </a:solidFill>
      </dgm:spPr>
      <dgm:t>
        <a:bodyPr/>
        <a:lstStyle/>
        <a:p>
          <a:r>
            <a:rPr lang="en-AU" sz="2400" b="1">
              <a:latin typeface="Arial" panose="020B0604020202020204" pitchFamily="34" charset="0"/>
              <a:cs typeface="Arial" panose="020B0604020202020204" pitchFamily="34" charset="0"/>
            </a:rPr>
            <a:t>Python</a:t>
          </a:r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E8149E-55AD-4B6D-ADB9-78C0D7466154}" type="parTrans" cxnId="{5B7C13F5-8B8E-4773-B618-F8858F2FA131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1BB110-B44B-4744-8CE3-7664BEBB8F8F}" type="sibTrans" cxnId="{5B7C13F5-8B8E-4773-B618-F8858F2FA131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14A175-79F6-445F-881C-76C89E28035A}">
      <dgm:prSet custT="1"/>
      <dgm:spPr>
        <a:solidFill>
          <a:srgbClr val="414142"/>
        </a:solidFill>
      </dgm:spPr>
      <dgm:t>
        <a:bodyPr/>
        <a:lstStyle/>
        <a:p>
          <a:r>
            <a:rPr lang="en-AU" sz="2400" b="1">
              <a:latin typeface="Arial" panose="020B0604020202020204" pitchFamily="34" charset="0"/>
              <a:cs typeface="Arial" panose="020B0604020202020204" pitchFamily="34" charset="0"/>
            </a:rPr>
            <a:t>Sidra</a:t>
          </a:r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723EF9-92D6-48C3-B3A3-FC610F1EF9C4}" type="parTrans" cxnId="{F8859C82-A2EE-47E6-8748-ECE2138C5DC4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E47C39-EF83-4C31-A672-260682BA9344}" type="sibTrans" cxnId="{F8859C82-A2EE-47E6-8748-ECE2138C5DC4}">
      <dgm:prSet/>
      <dgm:spPr/>
      <dgm:t>
        <a:bodyPr/>
        <a:lstStyle/>
        <a:p>
          <a:endParaRPr lang="en-US" sz="2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FDF33F-0A07-9144-BB45-CE376EC580FD}" type="pres">
      <dgm:prSet presAssocID="{683528BD-F0DC-48D3-965E-CEA853E9B1D0}" presName="diagram" presStyleCnt="0">
        <dgm:presLayoutVars>
          <dgm:dir/>
          <dgm:resizeHandles val="exact"/>
        </dgm:presLayoutVars>
      </dgm:prSet>
      <dgm:spPr/>
    </dgm:pt>
    <dgm:pt modelId="{B1E0C334-F137-4149-9D25-E159AB27A8DB}" type="pres">
      <dgm:prSet presAssocID="{01BBC50C-62DA-4795-B4B3-418568EF3361}" presName="node" presStyleLbl="node1" presStyleIdx="0" presStyleCnt="6">
        <dgm:presLayoutVars>
          <dgm:bulletEnabled val="1"/>
        </dgm:presLayoutVars>
      </dgm:prSet>
      <dgm:spPr/>
    </dgm:pt>
    <dgm:pt modelId="{AD4F7955-A8E4-254F-BD27-3843D009E1FA}" type="pres">
      <dgm:prSet presAssocID="{7B855A8C-A3A3-4DA7-A16B-7D6C8C03DE2E}" presName="sibTrans" presStyleCnt="0"/>
      <dgm:spPr/>
    </dgm:pt>
    <dgm:pt modelId="{ECC825DA-C743-4C4A-BA09-95F44071F52C}" type="pres">
      <dgm:prSet presAssocID="{7576BFC7-CFE3-44F5-A3BD-5D4B06A50C17}" presName="node" presStyleLbl="node1" presStyleIdx="1" presStyleCnt="6">
        <dgm:presLayoutVars>
          <dgm:bulletEnabled val="1"/>
        </dgm:presLayoutVars>
      </dgm:prSet>
      <dgm:spPr/>
    </dgm:pt>
    <dgm:pt modelId="{3D0E231F-FD0E-B249-8211-A5E905435E9D}" type="pres">
      <dgm:prSet presAssocID="{9C2BE9B1-80DB-4346-8767-700485691DAA}" presName="sibTrans" presStyleCnt="0"/>
      <dgm:spPr/>
    </dgm:pt>
    <dgm:pt modelId="{963B88D7-D33B-8A46-84D4-E6FABD25C35F}" type="pres">
      <dgm:prSet presAssocID="{1F8F3B54-1F22-4517-AC35-9714E7093DC4}" presName="node" presStyleLbl="node1" presStyleIdx="2" presStyleCnt="6">
        <dgm:presLayoutVars>
          <dgm:bulletEnabled val="1"/>
        </dgm:presLayoutVars>
      </dgm:prSet>
      <dgm:spPr/>
    </dgm:pt>
    <dgm:pt modelId="{58AD2C9D-E23E-D847-BAB4-993991716E7C}" type="pres">
      <dgm:prSet presAssocID="{B8A6EB9F-5907-4160-8E81-10AED60931BB}" presName="sibTrans" presStyleCnt="0"/>
      <dgm:spPr/>
    </dgm:pt>
    <dgm:pt modelId="{627E9AD0-A3EE-114F-A1CF-34E7E907A980}" type="pres">
      <dgm:prSet presAssocID="{D6923AAB-1760-45E5-B366-85A16C069950}" presName="node" presStyleLbl="node1" presStyleIdx="3" presStyleCnt="6">
        <dgm:presLayoutVars>
          <dgm:bulletEnabled val="1"/>
        </dgm:presLayoutVars>
      </dgm:prSet>
      <dgm:spPr/>
    </dgm:pt>
    <dgm:pt modelId="{040EEEB4-4410-6741-A0C6-D49AB3817D90}" type="pres">
      <dgm:prSet presAssocID="{34F3BCA8-2178-43E4-BA3F-E526E31ACC47}" presName="sibTrans" presStyleCnt="0"/>
      <dgm:spPr/>
    </dgm:pt>
    <dgm:pt modelId="{45363975-51A3-B64B-B874-2E149AEB1002}" type="pres">
      <dgm:prSet presAssocID="{12A508F1-7AEF-4AE5-97D0-69DEB09D03DA}" presName="node" presStyleLbl="node1" presStyleIdx="4" presStyleCnt="6">
        <dgm:presLayoutVars>
          <dgm:bulletEnabled val="1"/>
        </dgm:presLayoutVars>
      </dgm:prSet>
      <dgm:spPr/>
    </dgm:pt>
    <dgm:pt modelId="{A5C1B595-3797-6F4C-A9D4-665E8D35DBAE}" type="pres">
      <dgm:prSet presAssocID="{A01BB110-B44B-4744-8CE3-7664BEBB8F8F}" presName="sibTrans" presStyleCnt="0"/>
      <dgm:spPr/>
    </dgm:pt>
    <dgm:pt modelId="{F571D888-F6C6-BA42-820A-30549BD626F5}" type="pres">
      <dgm:prSet presAssocID="{A614A175-79F6-445F-881C-76C89E28035A}" presName="node" presStyleLbl="node1" presStyleIdx="5" presStyleCnt="6">
        <dgm:presLayoutVars>
          <dgm:bulletEnabled val="1"/>
        </dgm:presLayoutVars>
      </dgm:prSet>
      <dgm:spPr/>
    </dgm:pt>
  </dgm:ptLst>
  <dgm:cxnLst>
    <dgm:cxn modelId="{C2C9020B-FA5A-744E-BF2E-D54F84924AC3}" type="presOf" srcId="{7576BFC7-CFE3-44F5-A3BD-5D4B06A50C17}" destId="{ECC825DA-C743-4C4A-BA09-95F44071F52C}" srcOrd="0" destOrd="0" presId="urn:microsoft.com/office/officeart/2005/8/layout/default"/>
    <dgm:cxn modelId="{7E8CC80F-5AE3-4AC2-BF2E-36DE6D011F89}" srcId="{683528BD-F0DC-48D3-965E-CEA853E9B1D0}" destId="{01BBC50C-62DA-4795-B4B3-418568EF3361}" srcOrd="0" destOrd="0" parTransId="{C3FF0C60-AF56-4AB7-989A-C3474D4E903D}" sibTransId="{7B855A8C-A3A3-4DA7-A16B-7D6C8C03DE2E}"/>
    <dgm:cxn modelId="{F8859C82-A2EE-47E6-8748-ECE2138C5DC4}" srcId="{683528BD-F0DC-48D3-965E-CEA853E9B1D0}" destId="{A614A175-79F6-445F-881C-76C89E28035A}" srcOrd="5" destOrd="0" parTransId="{D3723EF9-92D6-48C3-B3A3-FC610F1EF9C4}" sibTransId="{E7E47C39-EF83-4C31-A672-260682BA9344}"/>
    <dgm:cxn modelId="{7C05A684-46BD-F543-9CBE-3E50732CC5E9}" type="presOf" srcId="{01BBC50C-62DA-4795-B4B3-418568EF3361}" destId="{B1E0C334-F137-4149-9D25-E159AB27A8DB}" srcOrd="0" destOrd="0" presId="urn:microsoft.com/office/officeart/2005/8/layout/default"/>
    <dgm:cxn modelId="{0D0CBA86-914B-EE47-BF1A-7F7103FE022B}" type="presOf" srcId="{12A508F1-7AEF-4AE5-97D0-69DEB09D03DA}" destId="{45363975-51A3-B64B-B874-2E149AEB1002}" srcOrd="0" destOrd="0" presId="urn:microsoft.com/office/officeart/2005/8/layout/default"/>
    <dgm:cxn modelId="{A4AFF887-A517-4542-9DA0-0464067A71C7}" srcId="{683528BD-F0DC-48D3-965E-CEA853E9B1D0}" destId="{D6923AAB-1760-45E5-B366-85A16C069950}" srcOrd="3" destOrd="0" parTransId="{1D977884-379E-4135-B131-BF3DC73EE90B}" sibTransId="{34F3BCA8-2178-43E4-BA3F-E526E31ACC47}"/>
    <dgm:cxn modelId="{0E09AE8C-D8E5-A147-8D2A-D0460D724DDB}" type="presOf" srcId="{1F8F3B54-1F22-4517-AC35-9714E7093DC4}" destId="{963B88D7-D33B-8A46-84D4-E6FABD25C35F}" srcOrd="0" destOrd="0" presId="urn:microsoft.com/office/officeart/2005/8/layout/default"/>
    <dgm:cxn modelId="{5BEAB8A0-5EDB-B149-B742-4DE4677D9DDA}" type="presOf" srcId="{683528BD-F0DC-48D3-965E-CEA853E9B1D0}" destId="{2BFDF33F-0A07-9144-BB45-CE376EC580FD}" srcOrd="0" destOrd="0" presId="urn:microsoft.com/office/officeart/2005/8/layout/default"/>
    <dgm:cxn modelId="{0C7DD8A0-433F-420C-BF10-67E6E90B9151}" srcId="{683528BD-F0DC-48D3-965E-CEA853E9B1D0}" destId="{7576BFC7-CFE3-44F5-A3BD-5D4B06A50C17}" srcOrd="1" destOrd="0" parTransId="{4C524674-773F-498F-B872-7930F0580E60}" sibTransId="{9C2BE9B1-80DB-4346-8767-700485691DAA}"/>
    <dgm:cxn modelId="{AF4DF2D1-D674-482D-A0F4-58F167ED514E}" srcId="{683528BD-F0DC-48D3-965E-CEA853E9B1D0}" destId="{1F8F3B54-1F22-4517-AC35-9714E7093DC4}" srcOrd="2" destOrd="0" parTransId="{FDFCBC00-14F0-4793-B874-2FEAE3A5E817}" sibTransId="{B8A6EB9F-5907-4160-8E81-10AED60931BB}"/>
    <dgm:cxn modelId="{E2DCB0E7-B262-A541-B2FC-336884C77643}" type="presOf" srcId="{D6923AAB-1760-45E5-B366-85A16C069950}" destId="{627E9AD0-A3EE-114F-A1CF-34E7E907A980}" srcOrd="0" destOrd="0" presId="urn:microsoft.com/office/officeart/2005/8/layout/default"/>
    <dgm:cxn modelId="{FAD8B5E9-7528-F846-9B1A-D2E319123C62}" type="presOf" srcId="{A614A175-79F6-445F-881C-76C89E28035A}" destId="{F571D888-F6C6-BA42-820A-30549BD626F5}" srcOrd="0" destOrd="0" presId="urn:microsoft.com/office/officeart/2005/8/layout/default"/>
    <dgm:cxn modelId="{5B7C13F5-8B8E-4773-B618-F8858F2FA131}" srcId="{683528BD-F0DC-48D3-965E-CEA853E9B1D0}" destId="{12A508F1-7AEF-4AE5-97D0-69DEB09D03DA}" srcOrd="4" destOrd="0" parTransId="{42E8149E-55AD-4B6D-ADB9-78C0D7466154}" sibTransId="{A01BB110-B44B-4744-8CE3-7664BEBB8F8F}"/>
    <dgm:cxn modelId="{B0B10AA2-202D-B24D-BE91-5F29EE595114}" type="presParOf" srcId="{2BFDF33F-0A07-9144-BB45-CE376EC580FD}" destId="{B1E0C334-F137-4149-9D25-E159AB27A8DB}" srcOrd="0" destOrd="0" presId="urn:microsoft.com/office/officeart/2005/8/layout/default"/>
    <dgm:cxn modelId="{754DB554-922C-424D-9B17-299917B26351}" type="presParOf" srcId="{2BFDF33F-0A07-9144-BB45-CE376EC580FD}" destId="{AD4F7955-A8E4-254F-BD27-3843D009E1FA}" srcOrd="1" destOrd="0" presId="urn:microsoft.com/office/officeart/2005/8/layout/default"/>
    <dgm:cxn modelId="{29994D0E-F3B1-6B40-A381-7804F12F5D7F}" type="presParOf" srcId="{2BFDF33F-0A07-9144-BB45-CE376EC580FD}" destId="{ECC825DA-C743-4C4A-BA09-95F44071F52C}" srcOrd="2" destOrd="0" presId="urn:microsoft.com/office/officeart/2005/8/layout/default"/>
    <dgm:cxn modelId="{CD784A82-CAB6-A141-AC26-F4DF2C2E0FA0}" type="presParOf" srcId="{2BFDF33F-0A07-9144-BB45-CE376EC580FD}" destId="{3D0E231F-FD0E-B249-8211-A5E905435E9D}" srcOrd="3" destOrd="0" presId="urn:microsoft.com/office/officeart/2005/8/layout/default"/>
    <dgm:cxn modelId="{F3D2E8E0-EDC2-7E40-B95F-C183AB70C6A2}" type="presParOf" srcId="{2BFDF33F-0A07-9144-BB45-CE376EC580FD}" destId="{963B88D7-D33B-8A46-84D4-E6FABD25C35F}" srcOrd="4" destOrd="0" presId="urn:microsoft.com/office/officeart/2005/8/layout/default"/>
    <dgm:cxn modelId="{13E20404-D7E3-C045-97D0-C59966C9D9A5}" type="presParOf" srcId="{2BFDF33F-0A07-9144-BB45-CE376EC580FD}" destId="{58AD2C9D-E23E-D847-BAB4-993991716E7C}" srcOrd="5" destOrd="0" presId="urn:microsoft.com/office/officeart/2005/8/layout/default"/>
    <dgm:cxn modelId="{22A34790-90B9-4B47-9277-A678EBF83706}" type="presParOf" srcId="{2BFDF33F-0A07-9144-BB45-CE376EC580FD}" destId="{627E9AD0-A3EE-114F-A1CF-34E7E907A980}" srcOrd="6" destOrd="0" presId="urn:microsoft.com/office/officeart/2005/8/layout/default"/>
    <dgm:cxn modelId="{28C9EF45-EDA1-CE4E-AA78-1C3320D9AB02}" type="presParOf" srcId="{2BFDF33F-0A07-9144-BB45-CE376EC580FD}" destId="{040EEEB4-4410-6741-A0C6-D49AB3817D90}" srcOrd="7" destOrd="0" presId="urn:microsoft.com/office/officeart/2005/8/layout/default"/>
    <dgm:cxn modelId="{87EC5EA1-50FC-544C-9FA3-D2F5BB19D0B7}" type="presParOf" srcId="{2BFDF33F-0A07-9144-BB45-CE376EC580FD}" destId="{45363975-51A3-B64B-B874-2E149AEB1002}" srcOrd="8" destOrd="0" presId="urn:microsoft.com/office/officeart/2005/8/layout/default"/>
    <dgm:cxn modelId="{E3D5F92A-500A-3D49-A7F1-5BEF4EDA0733}" type="presParOf" srcId="{2BFDF33F-0A07-9144-BB45-CE376EC580FD}" destId="{A5C1B595-3797-6F4C-A9D4-665E8D35DBAE}" srcOrd="9" destOrd="0" presId="urn:microsoft.com/office/officeart/2005/8/layout/default"/>
    <dgm:cxn modelId="{BBAEC62E-E614-6841-BE35-9EB666134697}" type="presParOf" srcId="{2BFDF33F-0A07-9144-BB45-CE376EC580FD}" destId="{F571D888-F6C6-BA42-820A-30549BD626F5}" srcOrd="10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7888A-2400-427B-8CAF-8DCF38DED195}">
      <dsp:nvSpPr>
        <dsp:cNvPr id="0" name=""/>
        <dsp:cNvSpPr/>
      </dsp:nvSpPr>
      <dsp:spPr>
        <a:xfrm>
          <a:off x="1212569" y="687689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rgbClr val="41414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FB759E-349C-4D1C-90CA-EAA67F9198C7}">
      <dsp:nvSpPr>
        <dsp:cNvPr id="0" name=""/>
        <dsp:cNvSpPr/>
      </dsp:nvSpPr>
      <dsp:spPr>
        <a:xfrm>
          <a:off x="417971" y="2434586"/>
          <a:ext cx="2889450" cy="122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1" kern="1200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Analyse Public Transport Data for Customer Behaviour Changes</a:t>
          </a:r>
          <a:r>
            <a:rPr lang="en-AU" sz="1400" kern="1200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AU" sz="1400" kern="1200" dirty="0">
              <a:solidFill>
                <a:srgbClr val="414142"/>
              </a:solidFill>
              <a:latin typeface="Arial" panose="020B0604020202020204" pitchFamily="34" charset="0"/>
              <a:cs typeface="Arial" panose="020B0604020202020204" pitchFamily="34" charset="0"/>
            </a:rPr>
            <a:t>Evaluate public transport usage trends by comparing data before and after the 50c fare initiative. </a:t>
          </a:r>
          <a:endParaRPr lang="en-US" sz="1400" kern="1200" dirty="0">
            <a:solidFill>
              <a:srgbClr val="41414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17971" y="2434586"/>
        <a:ext cx="2889450" cy="1229062"/>
      </dsp:txXfrm>
    </dsp:sp>
    <dsp:sp modelId="{9F4EB47B-42DC-4819-BBD9-7AC1E9C2EE0F}">
      <dsp:nvSpPr>
        <dsp:cNvPr id="0" name=""/>
        <dsp:cNvSpPr/>
      </dsp:nvSpPr>
      <dsp:spPr>
        <a:xfrm>
          <a:off x="4607673" y="687689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rgbClr val="41414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99182-5696-40A5-827A-D14F7398513C}">
      <dsp:nvSpPr>
        <dsp:cNvPr id="0" name=""/>
        <dsp:cNvSpPr/>
      </dsp:nvSpPr>
      <dsp:spPr>
        <a:xfrm>
          <a:off x="3813074" y="2434586"/>
          <a:ext cx="2889450" cy="122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1" kern="1200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Examine Road Traffic Data</a:t>
          </a:r>
          <a:r>
            <a:rPr lang="en-AU" sz="1400" kern="1200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AU" sz="1400" kern="1200" dirty="0">
              <a:solidFill>
                <a:srgbClr val="414142"/>
              </a:solidFill>
              <a:latin typeface="Arial" panose="020B0604020202020204" pitchFamily="34" charset="0"/>
              <a:cs typeface="Arial" panose="020B0604020202020204" pitchFamily="34" charset="0"/>
            </a:rPr>
            <a:t>Assess road traffic data, focusing on two key metrics—traffic volume </a:t>
          </a:r>
          <a:r>
            <a:rPr lang="en-AU" sz="1400" kern="1200">
              <a:solidFill>
                <a:srgbClr val="414142"/>
              </a:solidFill>
              <a:latin typeface="Arial" panose="020B0604020202020204" pitchFamily="34" charset="0"/>
              <a:cs typeface="Arial" panose="020B0604020202020204" pitchFamily="34" charset="0"/>
            </a:rPr>
            <a:t>and delay. </a:t>
          </a:r>
          <a:endParaRPr lang="en-US" sz="1400" kern="1200" dirty="0">
            <a:solidFill>
              <a:srgbClr val="41414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13074" y="2434586"/>
        <a:ext cx="2889450" cy="1229062"/>
      </dsp:txXfrm>
    </dsp:sp>
    <dsp:sp modelId="{57C3AC11-D89B-4E8B-A20E-AF7E52B77F82}">
      <dsp:nvSpPr>
        <dsp:cNvPr id="0" name=""/>
        <dsp:cNvSpPr/>
      </dsp:nvSpPr>
      <dsp:spPr>
        <a:xfrm>
          <a:off x="8002777" y="687689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rgbClr val="41414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4B5C2-DAD6-4A5A-AAFB-E062E2DFF366}">
      <dsp:nvSpPr>
        <dsp:cNvPr id="0" name=""/>
        <dsp:cNvSpPr/>
      </dsp:nvSpPr>
      <dsp:spPr>
        <a:xfrm>
          <a:off x="7208178" y="2434586"/>
          <a:ext cx="2889450" cy="122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b="1" kern="1200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Determine Percentage Change in Traffic Volume and Delay Hours</a:t>
          </a:r>
          <a:r>
            <a:rPr lang="en-AU" sz="1400" kern="1200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rPr>
            <a:t>: </a:t>
          </a:r>
          <a:r>
            <a:rPr lang="en-AU" sz="1400" kern="1200" dirty="0">
              <a:solidFill>
                <a:srgbClr val="414142"/>
              </a:solidFill>
              <a:latin typeface="Arial" panose="020B0604020202020204" pitchFamily="34" charset="0"/>
              <a:cs typeface="Arial" panose="020B0604020202020204" pitchFamily="34" charset="0"/>
            </a:rPr>
            <a:t>Calculate the % change in traffic volume and the reduction in delay hours to assess the effectiveness of the public transport initiative. </a:t>
          </a:r>
          <a:endParaRPr lang="en-US" sz="1400" kern="1200" dirty="0">
            <a:solidFill>
              <a:srgbClr val="414142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208178" y="2434586"/>
        <a:ext cx="2889450" cy="1229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BAE06D-EAF5-4408-945B-F382A5E88796}">
      <dsp:nvSpPr>
        <dsp:cNvPr id="0" name=""/>
        <dsp:cNvSpPr/>
      </dsp:nvSpPr>
      <dsp:spPr>
        <a:xfrm>
          <a:off x="553357" y="106309"/>
          <a:ext cx="647050" cy="647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rgbClr val="41414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98F10-C81D-4219-965F-7CAF30891BF1}">
      <dsp:nvSpPr>
        <dsp:cNvPr id="0" name=""/>
        <dsp:cNvSpPr/>
      </dsp:nvSpPr>
      <dsp:spPr>
        <a:xfrm>
          <a:off x="157937" y="969132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14142"/>
              </a:solidFill>
            </a:rPr>
            <a:t>Sprint Planning</a:t>
          </a:r>
        </a:p>
      </dsp:txBody>
      <dsp:txXfrm>
        <a:off x="157937" y="969132"/>
        <a:ext cx="1437890" cy="575156"/>
      </dsp:txXfrm>
    </dsp:sp>
    <dsp:sp modelId="{14AF051A-D9C2-4214-8E50-FED58694DCF6}">
      <dsp:nvSpPr>
        <dsp:cNvPr id="0" name=""/>
        <dsp:cNvSpPr/>
      </dsp:nvSpPr>
      <dsp:spPr>
        <a:xfrm>
          <a:off x="2242878" y="106309"/>
          <a:ext cx="647050" cy="647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rgbClr val="41414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6A2E13-EFB1-409A-AC04-4092221983B6}">
      <dsp:nvSpPr>
        <dsp:cNvPr id="0" name=""/>
        <dsp:cNvSpPr/>
      </dsp:nvSpPr>
      <dsp:spPr>
        <a:xfrm>
          <a:off x="1847458" y="969132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14142"/>
              </a:solidFill>
            </a:rPr>
            <a:t>Weekly Stand-ups</a:t>
          </a:r>
        </a:p>
      </dsp:txBody>
      <dsp:txXfrm>
        <a:off x="1847458" y="969132"/>
        <a:ext cx="1437890" cy="575156"/>
      </dsp:txXfrm>
    </dsp:sp>
    <dsp:sp modelId="{D1627F82-D250-40C1-AD02-C9100ADB1200}">
      <dsp:nvSpPr>
        <dsp:cNvPr id="0" name=""/>
        <dsp:cNvSpPr/>
      </dsp:nvSpPr>
      <dsp:spPr>
        <a:xfrm>
          <a:off x="553357" y="1903761"/>
          <a:ext cx="647050" cy="647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rgbClr val="41414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199F0-A605-470F-807B-C474DBB36F7A}">
      <dsp:nvSpPr>
        <dsp:cNvPr id="0" name=""/>
        <dsp:cNvSpPr/>
      </dsp:nvSpPr>
      <dsp:spPr>
        <a:xfrm>
          <a:off x="157937" y="2766584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14142"/>
              </a:solidFill>
            </a:rPr>
            <a:t>Sprint Review and Retrospective</a:t>
          </a:r>
        </a:p>
      </dsp:txBody>
      <dsp:txXfrm>
        <a:off x="157937" y="2766584"/>
        <a:ext cx="1437890" cy="575156"/>
      </dsp:txXfrm>
    </dsp:sp>
    <dsp:sp modelId="{55C87E41-C655-40BD-96ED-EE2A634DFFDF}">
      <dsp:nvSpPr>
        <dsp:cNvPr id="0" name=""/>
        <dsp:cNvSpPr/>
      </dsp:nvSpPr>
      <dsp:spPr>
        <a:xfrm>
          <a:off x="2242878" y="1903761"/>
          <a:ext cx="647050" cy="6470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rgbClr val="41414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45D80-C8BC-47AC-9402-9840585DC77B}">
      <dsp:nvSpPr>
        <dsp:cNvPr id="0" name=""/>
        <dsp:cNvSpPr/>
      </dsp:nvSpPr>
      <dsp:spPr>
        <a:xfrm>
          <a:off x="1847458" y="2766584"/>
          <a:ext cx="1437890" cy="5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14142"/>
              </a:solidFill>
            </a:rPr>
            <a:t>Product Backlog </a:t>
          </a:r>
        </a:p>
      </dsp:txBody>
      <dsp:txXfrm>
        <a:off x="1847458" y="2766584"/>
        <a:ext cx="1437890" cy="5751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0C334-F137-4149-9D25-E159AB27A8DB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rgbClr val="41414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b="1" kern="1200">
              <a:latin typeface="Arial" panose="020B0604020202020204" pitchFamily="34" charset="0"/>
              <a:cs typeface="Arial" panose="020B0604020202020204" pitchFamily="34" charset="0"/>
            </a:rPr>
            <a:t>Snowflake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9687"/>
        <a:ext cx="3286125" cy="1971675"/>
      </dsp:txXfrm>
    </dsp:sp>
    <dsp:sp modelId="{ECC825DA-C743-4C4A-BA09-95F44071F52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rgbClr val="41414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b="1" kern="1200">
              <a:latin typeface="Arial" panose="020B0604020202020204" pitchFamily="34" charset="0"/>
              <a:cs typeface="Arial" panose="020B0604020202020204" pitchFamily="34" charset="0"/>
            </a:rPr>
            <a:t>SQL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14737" y="39687"/>
        <a:ext cx="3286125" cy="1971675"/>
      </dsp:txXfrm>
    </dsp:sp>
    <dsp:sp modelId="{963B88D7-D33B-8A46-84D4-E6FABD25C35F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rgbClr val="41414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b="1" kern="1200">
              <a:latin typeface="Arial" panose="020B0604020202020204" pitchFamily="34" charset="0"/>
              <a:cs typeface="Arial" panose="020B0604020202020204" pitchFamily="34" charset="0"/>
            </a:rPr>
            <a:t>Power BI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229475" y="39687"/>
        <a:ext cx="3286125" cy="1971675"/>
      </dsp:txXfrm>
    </dsp:sp>
    <dsp:sp modelId="{627E9AD0-A3EE-114F-A1CF-34E7E907A980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rgbClr val="41414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b="1" kern="1200">
              <a:latin typeface="Arial" panose="020B0604020202020204" pitchFamily="34" charset="0"/>
              <a:cs typeface="Arial" panose="020B0604020202020204" pitchFamily="34" charset="0"/>
            </a:rPr>
            <a:t>QGIS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339975"/>
        <a:ext cx="3286125" cy="1971675"/>
      </dsp:txXfrm>
    </dsp:sp>
    <dsp:sp modelId="{45363975-51A3-B64B-B874-2E149AEB1002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rgbClr val="41414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b="1" kern="1200">
              <a:latin typeface="Arial" panose="020B0604020202020204" pitchFamily="34" charset="0"/>
              <a:cs typeface="Arial" panose="020B0604020202020204" pitchFamily="34" charset="0"/>
            </a:rPr>
            <a:t>Python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14737" y="2339975"/>
        <a:ext cx="3286125" cy="1971675"/>
      </dsp:txXfrm>
    </dsp:sp>
    <dsp:sp modelId="{F571D888-F6C6-BA42-820A-30549BD626F5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rgbClr val="41414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b="1" kern="1200">
              <a:latin typeface="Arial" panose="020B0604020202020204" pitchFamily="34" charset="0"/>
              <a:cs typeface="Arial" panose="020B0604020202020204" pitchFamily="34" charset="0"/>
            </a:rPr>
            <a:t>Sidra</a:t>
          </a:r>
          <a:endParaRPr lang="en-US" sz="2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229475" y="2339975"/>
        <a:ext cx="3286125" cy="1971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AED61-9AEB-BD4E-815C-1C2E3345EB16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CBC62-7C92-0B4C-988F-B80DE27AC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4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6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8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03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0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6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34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10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5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4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46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54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FFEAD7-CACD-FD46-86C7-C7225ADEAAC3}" type="datetimeFigureOut">
              <a:rPr lang="en-US" smtClean="0"/>
              <a:t>10/9/24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D33986-013D-3641-9920-5591472768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57EA2C77-9B44-A267-ABED-06AFFA3296D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102719" y="6467619"/>
            <a:ext cx="968069" cy="2880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72B789-2BEF-B0A6-9604-F94860CA2F4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 l="8934" t="37412" r="9689" b="34839"/>
          <a:stretch/>
        </p:blipFill>
        <p:spPr>
          <a:xfrm>
            <a:off x="9922009" y="6467619"/>
            <a:ext cx="112529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bc.net.au/news/2021-10-17/gold-coast-public-transport/10053810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city map of a city&#10;&#10;Description automatically generated with medium confidence">
            <a:extLst>
              <a:ext uri="{FF2B5EF4-FFF2-40B4-BE49-F238E27FC236}">
                <a16:creationId xmlns:a16="http://schemas.microsoft.com/office/drawing/2014/main" id="{79D261D0-9439-8A25-2734-E4A18A5F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005"/>
          <a:stretch/>
        </p:blipFill>
        <p:spPr>
          <a:xfrm>
            <a:off x="-1" y="-1"/>
            <a:ext cx="11416413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39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7CB82-8B0C-A32B-B264-5E8F8DA60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58" y="1948171"/>
            <a:ext cx="4501057" cy="2661313"/>
          </a:xfrm>
        </p:spPr>
        <p:txBody>
          <a:bodyPr anchor="b">
            <a:normAutofit/>
          </a:bodyPr>
          <a:lstStyle/>
          <a:p>
            <a:pPr algn="l"/>
            <a:r>
              <a:rPr lang="en-AU" sz="4800" b="1" dirty="0">
                <a:solidFill>
                  <a:srgbClr val="FFFFFF"/>
                </a:solidFill>
                <a:effectLst/>
              </a:rPr>
              <a:t>Green City Situation Awareness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488BD-3CC5-D7C4-74BC-238B5E30E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58" y="4814201"/>
            <a:ext cx="4501056" cy="1306820"/>
          </a:xfrm>
        </p:spPr>
        <p:txBody>
          <a:bodyPr anchor="t">
            <a:normAutofit/>
          </a:bodyPr>
          <a:lstStyle/>
          <a:p>
            <a:pPr algn="l"/>
            <a:r>
              <a:rPr lang="en-AU" b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Proof of Concept Demonstrator for Sustainable Transport</a:t>
            </a:r>
            <a:endParaRPr lang="en-AU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28990D1B-0BE7-E000-1076-E9EAFCD8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719" y="6467619"/>
            <a:ext cx="968069" cy="2880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DED43564-90B4-9601-1B64-94BE183717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34" t="37412" r="9689" b="34839"/>
          <a:stretch/>
        </p:blipFill>
        <p:spPr>
          <a:xfrm>
            <a:off x="9922009" y="6467619"/>
            <a:ext cx="112529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49874-66BC-D2E7-EE1F-D671B9C21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761E-9FCD-D6E5-52C8-BAABEF5E1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4" y="39283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E1556"/>
                </a:solidFill>
              </a:rPr>
              <a:t>Software Requirements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8D7C4EC-6EDD-700C-D4D2-F29DD04642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0975176"/>
              </p:ext>
            </p:extLst>
          </p:nvPr>
        </p:nvGraphicFramePr>
        <p:xfrm>
          <a:off x="838200" y="185333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464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0305-39DC-C014-4E11-7CF40E7E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EE1556"/>
                </a:solidFill>
              </a:rPr>
              <a:t>Timeline</a:t>
            </a:r>
          </a:p>
        </p:txBody>
      </p:sp>
      <p:pic>
        <p:nvPicPr>
          <p:cNvPr id="5" name="Content Placeholder 4" descr="A project timeline with blue squares&#10;&#10;Description automatically generated">
            <a:extLst>
              <a:ext uri="{FF2B5EF4-FFF2-40B4-BE49-F238E27FC236}">
                <a16:creationId xmlns:a16="http://schemas.microsoft.com/office/drawing/2014/main" id="{4654CD16-44A0-CA88-7886-C57332137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86" t="10201" r="4973" b="8950"/>
          <a:stretch/>
        </p:blipFill>
        <p:spPr>
          <a:xfrm>
            <a:off x="838200" y="1371601"/>
            <a:ext cx="8492837" cy="49680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FDC64A-7411-F0B1-4F5D-2B1D4B0C7529}"/>
              </a:ext>
            </a:extLst>
          </p:cNvPr>
          <p:cNvGrpSpPr/>
          <p:nvPr/>
        </p:nvGrpSpPr>
        <p:grpSpPr>
          <a:xfrm>
            <a:off x="9601200" y="2931818"/>
            <a:ext cx="2036619" cy="1847565"/>
            <a:chOff x="9587346" y="3791235"/>
            <a:chExt cx="2036619" cy="1847565"/>
          </a:xfrm>
          <a:solidFill>
            <a:srgbClr val="EE1556"/>
          </a:solidFill>
        </p:grpSpPr>
        <p:pic>
          <p:nvPicPr>
            <p:cNvPr id="6" name="Content Placeholder 4" descr="A project timeline with blue squares&#10;&#10;Description automatically generated">
              <a:extLst>
                <a:ext uri="{FF2B5EF4-FFF2-40B4-BE49-F238E27FC236}">
                  <a16:creationId xmlns:a16="http://schemas.microsoft.com/office/drawing/2014/main" id="{B0730FDE-3D9B-74B0-DBD4-7DF8E08E0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1129" t="92300" r="65289" b="787"/>
            <a:stretch/>
          </p:blipFill>
          <p:spPr>
            <a:xfrm>
              <a:off x="9587346" y="3791235"/>
              <a:ext cx="2036619" cy="44781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pic>
          <p:nvPicPr>
            <p:cNvPr id="8" name="Content Placeholder 4" descr="A project timeline with blue squares&#10;&#10;Description automatically generated">
              <a:extLst>
                <a:ext uri="{FF2B5EF4-FFF2-40B4-BE49-F238E27FC236}">
                  <a16:creationId xmlns:a16="http://schemas.microsoft.com/office/drawing/2014/main" id="{86B3BEFC-8657-5009-B310-9C8E396AF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394" t="92300" r="25827" b="531"/>
            <a:stretch/>
          </p:blipFill>
          <p:spPr>
            <a:xfrm>
              <a:off x="9587346" y="5174452"/>
              <a:ext cx="1967345" cy="46434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pic>
          <p:nvPicPr>
            <p:cNvPr id="9" name="Content Placeholder 4" descr="A project timeline with blue squares&#10;&#10;Description automatically generated">
              <a:extLst>
                <a:ext uri="{FF2B5EF4-FFF2-40B4-BE49-F238E27FC236}">
                  <a16:creationId xmlns:a16="http://schemas.microsoft.com/office/drawing/2014/main" id="{27EF8AF2-29D3-5B8C-CBC7-8B0FC861A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4230" t="92300" r="48766"/>
            <a:stretch/>
          </p:blipFill>
          <p:spPr>
            <a:xfrm>
              <a:off x="9608127" y="4470544"/>
              <a:ext cx="1468582" cy="49876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26693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Key on a blueprint for a house">
            <a:extLst>
              <a:ext uri="{FF2B5EF4-FFF2-40B4-BE49-F238E27FC236}">
                <a16:creationId xmlns:a16="http://schemas.microsoft.com/office/drawing/2014/main" id="{87932F27-B695-EAFA-355C-E0E9117B75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83" r="865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D5EEB-751F-9D18-FE5E-B12C622D5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8614" y="2649348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E1556"/>
                </a:solidFill>
              </a:rPr>
              <a:t>Key Insights from Analyses</a:t>
            </a:r>
          </a:p>
        </p:txBody>
      </p:sp>
    </p:spTree>
    <p:extLst>
      <p:ext uri="{BB962C8B-B14F-4D97-AF65-F5344CB8AC3E}">
        <p14:creationId xmlns:p14="http://schemas.microsoft.com/office/powerpoint/2010/main" val="10695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E2B5-D84B-75FF-3DC6-3DB8CF126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60" y="3789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E1556"/>
                </a:solidFill>
              </a:rPr>
              <a:t>Public Transport Analysis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87E982EC-05A5-D59C-E184-30CC421FB2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90486"/>
            <a:ext cx="5181600" cy="342161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A7B5FD-8BAC-EA72-3F30-15EEC20BA5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 was following a similar pattern to 2023 but with more variability, especially in the latter part of the year, where August saw noticeable peaks.</a:t>
            </a:r>
          </a:p>
          <a:p>
            <a:r>
              <a:rPr lang="en-US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was a </a:t>
            </a:r>
            <a:r>
              <a:rPr lang="en-US" sz="2400" b="1" dirty="0">
                <a:solidFill>
                  <a:srgbClr val="0091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7.22%</a:t>
            </a:r>
            <a:r>
              <a:rPr lang="en-US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increase in the total number of trips between August 2023 &amp; 2024.</a:t>
            </a:r>
          </a:p>
          <a:p>
            <a:r>
              <a:rPr lang="en-US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was a </a:t>
            </a:r>
            <a:r>
              <a:rPr lang="en-US" sz="2400" b="1" dirty="0">
                <a:solidFill>
                  <a:srgbClr val="0091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15.5%</a:t>
            </a:r>
            <a:r>
              <a:rPr lang="en-US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increase in the number of total trips between July and August 2024.</a:t>
            </a:r>
          </a:p>
        </p:txBody>
      </p:sp>
    </p:spTree>
    <p:extLst>
      <p:ext uri="{BB962C8B-B14F-4D97-AF65-F5344CB8AC3E}">
        <p14:creationId xmlns:p14="http://schemas.microsoft.com/office/powerpoint/2010/main" val="346610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07A5A-8903-C580-6B1A-8830B3BA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36" y="3789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E1556"/>
                </a:solidFill>
              </a:rPr>
              <a:t>Delay Hours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DF303-F613-4217-84AD-509B32CDB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461" y="1422003"/>
            <a:ext cx="5157787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091A5"/>
                </a:solidFill>
              </a:rPr>
              <a:t>Morning Peak Comparison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FEEE295-AC25-3E2C-6C42-3F41B1A887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0285" y="2257389"/>
            <a:ext cx="5157787" cy="30972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C9802C-9DF5-DD78-A479-FA57463A8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5351" y="1422003"/>
            <a:ext cx="5183188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091A5"/>
                </a:solidFill>
              </a:rPr>
              <a:t>Evening Peak 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E520D5-4997-A6E3-86E7-0B419C944F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5351" y="2257389"/>
            <a:ext cx="5183188" cy="3120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042589-130F-A431-FDD2-C19F8BB71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328" y="5543717"/>
            <a:ext cx="2221344" cy="93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2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E2C8A-AAD7-6395-D1D4-864DDC99F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E1556"/>
                </a:solidFill>
              </a:rPr>
              <a:t>Volume Analysis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3DAA62-9D1F-2A3B-B391-67B35C1321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900558"/>
              </p:ext>
            </p:extLst>
          </p:nvPr>
        </p:nvGraphicFramePr>
        <p:xfrm>
          <a:off x="550863" y="1076470"/>
          <a:ext cx="4990425" cy="2774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1DC2656-E1D1-0681-3038-F04B91363B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8845145"/>
              </p:ext>
            </p:extLst>
          </p:nvPr>
        </p:nvGraphicFramePr>
        <p:xfrm>
          <a:off x="550863" y="4100368"/>
          <a:ext cx="4990425" cy="2605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F7A50363-356E-DDCF-7AC3-9C39BBB7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388" y="3175000"/>
            <a:ext cx="2734871" cy="16065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ABF5C2C-FCA7-FB6C-4485-7F06F5F24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359" y="1076470"/>
            <a:ext cx="3642586" cy="4968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575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63A87C-CCE8-96AB-1DF9-27E0E6EFF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7551" y="368300"/>
            <a:ext cx="8797962" cy="638613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496DEF4-E82C-C402-193E-56669FE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4" y="3789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EE1556"/>
                </a:solidFill>
              </a:rPr>
              <a:t>Infographic</a:t>
            </a:r>
            <a:endParaRPr lang="en-US" sz="3600" dirty="0">
              <a:solidFill>
                <a:srgbClr val="EE1556"/>
              </a:solidFill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94C51C1-8AB9-7117-9D1B-E7582A5ECB4E}"/>
              </a:ext>
            </a:extLst>
          </p:cNvPr>
          <p:cNvSpPr txBox="1">
            <a:spLocks/>
          </p:cNvSpPr>
          <p:nvPr/>
        </p:nvSpPr>
        <p:spPr>
          <a:xfrm>
            <a:off x="575391" y="1497012"/>
            <a:ext cx="283932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inspired and referred from: https://</a:t>
            </a:r>
            <a:r>
              <a:rPr lang="en-US" sz="2400" dirty="0" err="1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www.goldcoast.qld.gov.au</a:t>
            </a:r>
            <a:r>
              <a:rPr lang="en-US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/About-our-city/Digital-connectivity/Data-intelligence</a:t>
            </a:r>
          </a:p>
        </p:txBody>
      </p:sp>
    </p:spTree>
    <p:extLst>
      <p:ext uri="{BB962C8B-B14F-4D97-AF65-F5344CB8AC3E}">
        <p14:creationId xmlns:p14="http://schemas.microsoft.com/office/powerpoint/2010/main" val="3436389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70BC-D117-E15C-8EBF-A7D15F49E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3" y="3789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E1556"/>
                </a:solidFill>
              </a:rPr>
              <a:t>Client Feedback Timeline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704767D-387E-29DA-F13F-E8DB01A42683}"/>
              </a:ext>
            </a:extLst>
          </p:cNvPr>
          <p:cNvSpPr/>
          <p:nvPr/>
        </p:nvSpPr>
        <p:spPr>
          <a:xfrm>
            <a:off x="561102" y="1440873"/>
            <a:ext cx="5534897" cy="1454727"/>
          </a:xfrm>
          <a:prstGeom prst="roundRect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600" b="1" dirty="0"/>
              <a:t>15/08/2024: Initial Setup and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Overview of Snowflake and assigning user credentials.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510476-E4F8-36A9-C8E2-3468C171E1CD}"/>
              </a:ext>
            </a:extLst>
          </p:cNvPr>
          <p:cNvSpPr/>
          <p:nvPr/>
        </p:nvSpPr>
        <p:spPr>
          <a:xfrm>
            <a:off x="6317673" y="1440873"/>
            <a:ext cx="5313224" cy="1454727"/>
          </a:xfrm>
          <a:prstGeom prst="roundRect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600" b="1" dirty="0"/>
              <a:t>23/08/2024: Proposal Submission and Adjustments</a:t>
            </a:r>
            <a:endParaRPr lang="en-A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Submission of the first proposal.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BE3F11-448E-0BA8-A235-5AECCDEF138C}"/>
              </a:ext>
            </a:extLst>
          </p:cNvPr>
          <p:cNvSpPr/>
          <p:nvPr/>
        </p:nvSpPr>
        <p:spPr>
          <a:xfrm>
            <a:off x="561102" y="3048000"/>
            <a:ext cx="5534897" cy="1454727"/>
          </a:xfrm>
          <a:prstGeom prst="roundRect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600" b="1" dirty="0"/>
              <a:t>09/09/2024: Initial Findings and Volume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Presented initial analysis findings from Snowflake focused on traffic volume.</a:t>
            </a:r>
            <a:endParaRPr lang="en-US" sz="1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96B527-1B66-9480-1704-725E2E9D86FD}"/>
              </a:ext>
            </a:extLst>
          </p:cNvPr>
          <p:cNvSpPr/>
          <p:nvPr/>
        </p:nvSpPr>
        <p:spPr>
          <a:xfrm>
            <a:off x="6317673" y="3048000"/>
            <a:ext cx="5313224" cy="1454727"/>
          </a:xfrm>
          <a:prstGeom prst="roundRect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600" b="1" dirty="0"/>
              <a:t>20/09/2024: Public Transport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Sent the first analysis of public transport data.</a:t>
            </a:r>
            <a:endParaRPr lang="en-US" sz="16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12E0BD1-21FB-C2F3-789A-7172251A0331}"/>
              </a:ext>
            </a:extLst>
          </p:cNvPr>
          <p:cNvSpPr/>
          <p:nvPr/>
        </p:nvSpPr>
        <p:spPr>
          <a:xfrm>
            <a:off x="561102" y="4655127"/>
            <a:ext cx="5534897" cy="1454727"/>
          </a:xfrm>
          <a:prstGeom prst="roundRect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600" b="1" dirty="0"/>
              <a:t>23/09/2024: Volume Analysis and Scope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Submitted a document comparing two approaches for volume analysis and an update on how we would conclude the project.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9DDA95F-2213-627C-8037-2AF734DDF7D6}"/>
              </a:ext>
            </a:extLst>
          </p:cNvPr>
          <p:cNvSpPr/>
          <p:nvPr/>
        </p:nvSpPr>
        <p:spPr>
          <a:xfrm>
            <a:off x="6317673" y="4655127"/>
            <a:ext cx="5313224" cy="1454727"/>
          </a:xfrm>
          <a:prstGeom prst="roundRect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sz="1600" b="1" dirty="0"/>
              <a:t>01/10/2024: Delay Hours and Public Transport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/>
              <a:t>Presented the analysis of delay hours and updated public transport analysis.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5708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holding a puzzle piece">
            <a:extLst>
              <a:ext uri="{FF2B5EF4-FFF2-40B4-BE49-F238E27FC236}">
                <a16:creationId xmlns:a16="http://schemas.microsoft.com/office/drawing/2014/main" id="{BE9CBA6B-5ABE-E0E3-6F4A-EAFC6DC23D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39" r="23113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ECAF-3DF2-B707-1DA8-50255D184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E1556"/>
                </a:solidFill>
              </a:rPr>
              <a:t>Reflection on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FC533-C032-F53F-0290-9E83AB3DC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705" y="2265022"/>
            <a:ext cx="5247340" cy="34968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414142"/>
                </a:solidFill>
              </a:rPr>
              <a:t>Major Learning Outcomes (Team level):</a:t>
            </a:r>
          </a:p>
          <a:p>
            <a:r>
              <a:rPr lang="en-US" sz="2000" dirty="0">
                <a:solidFill>
                  <a:srgbClr val="414142"/>
                </a:solidFill>
              </a:rPr>
              <a:t>Effective Communication</a:t>
            </a:r>
          </a:p>
          <a:p>
            <a:r>
              <a:rPr lang="en-US" sz="2000" dirty="0">
                <a:solidFill>
                  <a:srgbClr val="414142"/>
                </a:solidFill>
              </a:rPr>
              <a:t>Collaboration</a:t>
            </a:r>
          </a:p>
          <a:p>
            <a:r>
              <a:rPr lang="en-US" sz="2000" dirty="0">
                <a:solidFill>
                  <a:srgbClr val="414142"/>
                </a:solidFill>
              </a:rPr>
              <a:t>Adaptability</a:t>
            </a:r>
          </a:p>
          <a:p>
            <a:r>
              <a:rPr lang="en-US" sz="2000" dirty="0">
                <a:solidFill>
                  <a:srgbClr val="414142"/>
                </a:solidFill>
              </a:rPr>
              <a:t>Time Management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9E965800-C639-8E52-FBA3-FEA4B7D8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719" y="6467619"/>
            <a:ext cx="968069" cy="2880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6" name="Picture 5" descr="A logo for a university&#10;&#10;Description automatically generated">
            <a:extLst>
              <a:ext uri="{FF2B5EF4-FFF2-40B4-BE49-F238E27FC236}">
                <a16:creationId xmlns:a16="http://schemas.microsoft.com/office/drawing/2014/main" id="{EB227DB0-26C7-F191-31CA-26FEB4CB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34" t="37412" r="9689" b="34839"/>
          <a:stretch/>
        </p:blipFill>
        <p:spPr>
          <a:xfrm>
            <a:off x="9922009" y="6467619"/>
            <a:ext cx="112529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1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F72C-7B1D-2F54-2BA6-B5DD23A3D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EE1556"/>
                </a:solidFill>
              </a:rPr>
              <a:t>Reflection on Learnings (Personal Level)</a:t>
            </a:r>
          </a:p>
        </p:txBody>
      </p:sp>
    </p:spTree>
    <p:extLst>
      <p:ext uri="{BB962C8B-B14F-4D97-AF65-F5344CB8AC3E}">
        <p14:creationId xmlns:p14="http://schemas.microsoft.com/office/powerpoint/2010/main" val="3996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47A2-3A56-6F58-78A8-34C2CDDA1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641543"/>
            <a:ext cx="5458838" cy="4192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b="1" dirty="0">
                <a:solidFill>
                  <a:srgbClr val="0091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Client Organisation</a:t>
            </a:r>
            <a:endParaRPr lang="en-AU" sz="2400" b="1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rgbClr val="41414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City of Gold Coast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0091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Client Name</a:t>
            </a:r>
            <a:endParaRPr lang="en-AU" sz="2400" b="1" dirty="0">
              <a:solidFill>
                <a:srgbClr val="0091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AU" sz="2400" dirty="0">
                <a:solidFill>
                  <a:srgbClr val="41414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Phillip Karfs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0091A5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Designations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41414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A/Coordinator Network Intelligence and Transport Systems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9CF5BEE3-229D-F4CE-E8F4-B26D82CD1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111" y="2799931"/>
            <a:ext cx="4229036" cy="125813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D5CFF57-1E3E-F799-77A5-C41867EFF84C}"/>
              </a:ext>
            </a:extLst>
          </p:cNvPr>
          <p:cNvSpPr txBox="1">
            <a:spLocks/>
          </p:cNvSpPr>
          <p:nvPr/>
        </p:nvSpPr>
        <p:spPr>
          <a:xfrm>
            <a:off x="5894962" y="25750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EE1556"/>
                </a:solidFill>
              </a:rPr>
              <a:t>Meet the Client</a:t>
            </a:r>
          </a:p>
        </p:txBody>
      </p:sp>
    </p:spTree>
    <p:extLst>
      <p:ext uri="{BB962C8B-B14F-4D97-AF65-F5344CB8AC3E}">
        <p14:creationId xmlns:p14="http://schemas.microsoft.com/office/powerpoint/2010/main" val="3007134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BD6A2-81F3-82A6-0692-E11A1DBD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EE1556"/>
                </a:solidFill>
              </a:rPr>
              <a:t>Q&amp;A</a:t>
            </a:r>
          </a:p>
        </p:txBody>
      </p:sp>
      <p:pic>
        <p:nvPicPr>
          <p:cNvPr id="4" name="Picture 3" descr="Magnifying glass and question mark">
            <a:extLst>
              <a:ext uri="{FF2B5EF4-FFF2-40B4-BE49-F238E27FC236}">
                <a16:creationId xmlns:a16="http://schemas.microsoft.com/office/drawing/2014/main" id="{72FC4032-E3E7-41CA-613D-319FB8E5C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981" b="8455"/>
          <a:stretch/>
        </p:blipFill>
        <p:spPr>
          <a:xfrm>
            <a:off x="838200" y="1825625"/>
            <a:ext cx="10515600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633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938EE-F8CA-CCE9-CA09-B7E8FCF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E1556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79394-0733-655A-680C-74E09CAD5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translink.widen.net</a:t>
            </a:r>
            <a:r>
              <a:rPr lang="en-US" dirty="0"/>
              <a:t>/s/88xvxsxcv7/230619-gold-coast-network-map</a:t>
            </a:r>
          </a:p>
          <a:p>
            <a:r>
              <a:rPr lang="en-US" dirty="0"/>
              <a:t>https://</a:t>
            </a:r>
            <a:r>
              <a:rPr lang="en-US" dirty="0" err="1"/>
              <a:t>translink.widen.net</a:t>
            </a:r>
            <a:r>
              <a:rPr lang="en-US" dirty="0"/>
              <a:t>/s/pwds2jqbvr/220329-gold-coast-high-frequency</a:t>
            </a:r>
          </a:p>
          <a:p>
            <a:r>
              <a:rPr lang="en-US" dirty="0"/>
              <a:t>https://</a:t>
            </a:r>
            <a:r>
              <a:rPr lang="en-US" dirty="0" err="1"/>
              <a:t>translink.widen.net</a:t>
            </a:r>
            <a:r>
              <a:rPr lang="en-US" dirty="0"/>
              <a:t>/view/pdf/sf4gubt56n/240805-gold-coast-fare-zones.pdf?u=</a:t>
            </a:r>
            <a:r>
              <a:rPr lang="en-US" dirty="0" err="1"/>
              <a:t>pgsmuc</a:t>
            </a:r>
            <a:endParaRPr lang="en-US" dirty="0"/>
          </a:p>
          <a:p>
            <a:r>
              <a:rPr lang="en-US" dirty="0">
                <a:hlinkClick r:id="rId2"/>
              </a:rPr>
              <a:t>https://www.abc.net.au/news/2021-10-17/gold-coast-public-transport/100538104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www.goldcoast.qld.gov.au</a:t>
            </a:r>
            <a:r>
              <a:rPr lang="en-US" dirty="0"/>
              <a:t>/About-our-city/Digital-connectivity/Data-intelligence</a:t>
            </a:r>
          </a:p>
        </p:txBody>
      </p:sp>
    </p:spTree>
    <p:extLst>
      <p:ext uri="{BB962C8B-B14F-4D97-AF65-F5344CB8AC3E}">
        <p14:creationId xmlns:p14="http://schemas.microsoft.com/office/powerpoint/2010/main" val="340482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6;p19">
            <a:extLst>
              <a:ext uri="{FF2B5EF4-FFF2-40B4-BE49-F238E27FC236}">
                <a16:creationId xmlns:a16="http://schemas.microsoft.com/office/drawing/2014/main" id="{F0357091-397E-CB7E-AB9D-2DC41EF521C4}"/>
              </a:ext>
            </a:extLst>
          </p:cNvPr>
          <p:cNvSpPr/>
          <p:nvPr/>
        </p:nvSpPr>
        <p:spPr>
          <a:xfrm>
            <a:off x="3257155" y="1235336"/>
            <a:ext cx="1828799" cy="1828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76;p19">
            <a:extLst>
              <a:ext uri="{FF2B5EF4-FFF2-40B4-BE49-F238E27FC236}">
                <a16:creationId xmlns:a16="http://schemas.microsoft.com/office/drawing/2014/main" id="{B5DF9000-3F28-D1E3-9EAE-10A3F72E67BB}"/>
              </a:ext>
            </a:extLst>
          </p:cNvPr>
          <p:cNvSpPr/>
          <p:nvPr/>
        </p:nvSpPr>
        <p:spPr>
          <a:xfrm>
            <a:off x="349898" y="1236619"/>
            <a:ext cx="1828799" cy="1828799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l="-18999" r="-1899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A2C90-724B-9626-70F7-97444DC0C1E3}"/>
              </a:ext>
            </a:extLst>
          </p:cNvPr>
          <p:cNvSpPr txBox="1"/>
          <p:nvPr/>
        </p:nvSpPr>
        <p:spPr>
          <a:xfrm>
            <a:off x="233612" y="3164091"/>
            <a:ext cx="235106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Omkar Kulkarni</a:t>
            </a:r>
          </a:p>
          <a:p>
            <a:pPr algn="ctr"/>
            <a:r>
              <a:rPr lang="en-US" sz="1600" dirty="0">
                <a:solidFill>
                  <a:srgbClr val="414142"/>
                </a:solidFill>
              </a:rPr>
              <a:t>Project 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D4C05-CACE-9877-4398-9906692B6D64}"/>
              </a:ext>
            </a:extLst>
          </p:cNvPr>
          <p:cNvSpPr txBox="1"/>
          <p:nvPr/>
        </p:nvSpPr>
        <p:spPr>
          <a:xfrm>
            <a:off x="3020672" y="3176474"/>
            <a:ext cx="235106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Vishal Kumar</a:t>
            </a:r>
          </a:p>
          <a:p>
            <a:pPr algn="ctr"/>
            <a:r>
              <a:rPr lang="en-US" sz="1600" dirty="0">
                <a:solidFill>
                  <a:srgbClr val="414142"/>
                </a:solidFill>
              </a:rPr>
              <a:t>Data Analyst</a:t>
            </a:r>
          </a:p>
        </p:txBody>
      </p:sp>
      <p:sp>
        <p:nvSpPr>
          <p:cNvPr id="12" name="Google Shape;176;p19">
            <a:extLst>
              <a:ext uri="{FF2B5EF4-FFF2-40B4-BE49-F238E27FC236}">
                <a16:creationId xmlns:a16="http://schemas.microsoft.com/office/drawing/2014/main" id="{565052B2-DFA9-84D5-7437-787839137913}"/>
              </a:ext>
            </a:extLst>
          </p:cNvPr>
          <p:cNvSpPr/>
          <p:nvPr/>
        </p:nvSpPr>
        <p:spPr>
          <a:xfrm>
            <a:off x="349898" y="4012267"/>
            <a:ext cx="1828799" cy="18288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1A2C9B-625D-C2B3-A773-066033F5C4A4}"/>
              </a:ext>
            </a:extLst>
          </p:cNvPr>
          <p:cNvSpPr txBox="1"/>
          <p:nvPr/>
        </p:nvSpPr>
        <p:spPr>
          <a:xfrm>
            <a:off x="233610" y="6025460"/>
            <a:ext cx="235106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Viet An Nguyen</a:t>
            </a:r>
          </a:p>
          <a:p>
            <a:pPr algn="ctr"/>
            <a:r>
              <a:rPr lang="en-US" sz="1600" dirty="0">
                <a:solidFill>
                  <a:srgbClr val="414142"/>
                </a:solidFill>
              </a:rPr>
              <a:t>Data Analyst</a:t>
            </a:r>
          </a:p>
        </p:txBody>
      </p:sp>
      <p:sp>
        <p:nvSpPr>
          <p:cNvPr id="14" name="Google Shape;176;p19">
            <a:extLst>
              <a:ext uri="{FF2B5EF4-FFF2-40B4-BE49-F238E27FC236}">
                <a16:creationId xmlns:a16="http://schemas.microsoft.com/office/drawing/2014/main" id="{A1113FD4-32D4-D2DD-A19E-2280E0E9B23E}"/>
              </a:ext>
            </a:extLst>
          </p:cNvPr>
          <p:cNvSpPr/>
          <p:nvPr/>
        </p:nvSpPr>
        <p:spPr>
          <a:xfrm>
            <a:off x="3257155" y="4012267"/>
            <a:ext cx="1828799" cy="18288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33E5AF-CF1F-30CC-BCDC-137D9BD36E30}"/>
              </a:ext>
            </a:extLst>
          </p:cNvPr>
          <p:cNvSpPr txBox="1"/>
          <p:nvPr/>
        </p:nvSpPr>
        <p:spPr>
          <a:xfrm>
            <a:off x="3020672" y="6029418"/>
            <a:ext cx="2351067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414142"/>
                </a:solidFill>
              </a:rPr>
              <a:t>Zhanrui Liao</a:t>
            </a:r>
          </a:p>
          <a:p>
            <a:pPr algn="ctr"/>
            <a:r>
              <a:rPr lang="en-US" sz="1600" dirty="0">
                <a:solidFill>
                  <a:srgbClr val="414142"/>
                </a:solidFill>
              </a:rPr>
              <a:t>Data Analyst</a:t>
            </a:r>
          </a:p>
        </p:txBody>
      </p:sp>
      <p:sp>
        <p:nvSpPr>
          <p:cNvPr id="16" name="Google Shape;176;p19">
            <a:extLst>
              <a:ext uri="{FF2B5EF4-FFF2-40B4-BE49-F238E27FC236}">
                <a16:creationId xmlns:a16="http://schemas.microsoft.com/office/drawing/2014/main" id="{75CE5F05-25B8-A5C7-5F8A-35905CC32C26}"/>
              </a:ext>
            </a:extLst>
          </p:cNvPr>
          <p:cNvSpPr/>
          <p:nvPr/>
        </p:nvSpPr>
        <p:spPr>
          <a:xfrm>
            <a:off x="7968659" y="1235336"/>
            <a:ext cx="1828800" cy="1828800"/>
          </a:xfrm>
          <a:prstGeom prst="ellipse">
            <a:avLst/>
          </a:prstGeom>
          <a:blipFill>
            <a:blip r:embed="rId6">
              <a:alphaModFix amt="85000"/>
            </a:blip>
            <a:stretch>
              <a:fillRect l="-3921" r="-3921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7BBEC-9B4B-B648-3227-A6549CD6A59C}"/>
              </a:ext>
            </a:extLst>
          </p:cNvPr>
          <p:cNvSpPr txBox="1"/>
          <p:nvPr/>
        </p:nvSpPr>
        <p:spPr>
          <a:xfrm>
            <a:off x="5807732" y="3170699"/>
            <a:ext cx="6150655" cy="15081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14142"/>
                </a:solidFill>
              </a:rPr>
              <a:t>Prof. Elizabeth Chang</a:t>
            </a:r>
          </a:p>
          <a:p>
            <a:pPr algn="ctr"/>
            <a:r>
              <a:rPr lang="en-US" sz="1600" dirty="0">
                <a:solidFill>
                  <a:srgbClr val="414142"/>
                </a:solidFill>
              </a:rPr>
              <a:t>Project Guide</a:t>
            </a:r>
          </a:p>
          <a:p>
            <a:pPr algn="ctr"/>
            <a:r>
              <a:rPr lang="en-US" sz="1600" dirty="0">
                <a:solidFill>
                  <a:srgbClr val="414142"/>
                </a:solidFill>
              </a:rPr>
              <a:t>PhD – Software Engineering and IT Project Management</a:t>
            </a:r>
          </a:p>
          <a:p>
            <a:pPr algn="ctr"/>
            <a:r>
              <a:rPr lang="en-AU" sz="1400" dirty="0">
                <a:solidFill>
                  <a:srgbClr val="414142"/>
                </a:solidFill>
              </a:rPr>
              <a:t>Key Achievements:</a:t>
            </a:r>
          </a:p>
          <a:p>
            <a:pPr algn="ctr"/>
            <a:r>
              <a:rPr lang="en-AU" sz="1400" dirty="0">
                <a:solidFill>
                  <a:srgbClr val="414142"/>
                </a:solidFill>
              </a:rPr>
              <a:t>Led and managed 10+ Multimillion-Dollar Defence contracts</a:t>
            </a:r>
          </a:p>
          <a:p>
            <a:pPr algn="ctr"/>
            <a:r>
              <a:rPr lang="en-AU" sz="1400" dirty="0">
                <a:solidFill>
                  <a:srgbClr val="414142"/>
                </a:solidFill>
              </a:rPr>
              <a:t>2 patents with the ADF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F287EC-0369-C3E1-87EF-B186C7F935E7}"/>
              </a:ext>
            </a:extLst>
          </p:cNvPr>
          <p:cNvSpPr txBox="1">
            <a:spLocks/>
          </p:cNvSpPr>
          <p:nvPr/>
        </p:nvSpPr>
        <p:spPr>
          <a:xfrm>
            <a:off x="5894962" y="25750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EE1556"/>
                </a:solidFill>
              </a:rPr>
              <a:t>Meet the Team</a:t>
            </a:r>
          </a:p>
        </p:txBody>
      </p:sp>
    </p:spTree>
    <p:extLst>
      <p:ext uri="{BB962C8B-B14F-4D97-AF65-F5344CB8AC3E}">
        <p14:creationId xmlns:p14="http://schemas.microsoft.com/office/powerpoint/2010/main" val="87552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31FE5-0E92-E46A-3B3D-11B08568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96" y="376232"/>
            <a:ext cx="28045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EE1556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2000" kern="1200" dirty="0">
              <a:solidFill>
                <a:srgbClr val="EE155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Content Placeholder 11">
            <a:extLst>
              <a:ext uri="{FF2B5EF4-FFF2-40B4-BE49-F238E27FC236}">
                <a16:creationId xmlns:a16="http://schemas.microsoft.com/office/drawing/2014/main" id="{03E5743A-671F-EB6D-DF57-B91049B0E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8896" y="1634717"/>
            <a:ext cx="3126416" cy="383783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Queensland Government announced a 50c fare initiative from 6</a:t>
            </a:r>
            <a:r>
              <a:rPr lang="en-AU" sz="24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</a:t>
            </a:r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August 2024 as a trial for 6 months.</a:t>
            </a:r>
          </a:p>
          <a:p>
            <a:r>
              <a:rPr lang="en-AU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Under this scheme, passengers can travel on buses, trains, and light rail for just 50c per trip during the trial period.</a:t>
            </a:r>
            <a:endParaRPr lang="en-US" sz="2400" dirty="0"/>
          </a:p>
        </p:txBody>
      </p:sp>
      <p:pic>
        <p:nvPicPr>
          <p:cNvPr id="8" name="Content Placeholder 7" descr="A map of a train system&#10;&#10;Description automatically generated">
            <a:extLst>
              <a:ext uri="{FF2B5EF4-FFF2-40B4-BE49-F238E27FC236}">
                <a16:creationId xmlns:a16="http://schemas.microsoft.com/office/drawing/2014/main" id="{DBF971B3-BADA-3BF4-1918-38FB703E6D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3232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6" name="Content Placeholder 5" descr="A train on a bridge over water&#10;&#10;Description automatically generated">
            <a:extLst>
              <a:ext uri="{FF2B5EF4-FFF2-40B4-BE49-F238E27FC236}">
                <a16:creationId xmlns:a16="http://schemas.microsoft.com/office/drawing/2014/main" id="{7405AB91-5DA8-68CA-5EFE-DE467766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66" r="12222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E56E7A34-DD4A-0682-4E68-2A617BF42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719" y="6467619"/>
            <a:ext cx="968069" cy="2880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6F4BFF-8F2D-463B-F01C-7AAF66712D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934" t="37412" r="9689" b="34839"/>
          <a:stretch/>
        </p:blipFill>
        <p:spPr>
          <a:xfrm>
            <a:off x="9922009" y="6467619"/>
            <a:ext cx="112529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72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E837-6824-0226-5D12-9DBDC970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09" y="368300"/>
            <a:ext cx="4156512" cy="1708244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EE1556"/>
                </a:solidFill>
              </a:rPr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73CC3-2E7D-25BC-7F98-3C579C1A3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1971479"/>
            <a:ext cx="4156512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 proof of concept to analyse the impact of Queensland’s 50c fare initiative on traffic patterns and CO</a:t>
            </a:r>
            <a:r>
              <a:rPr lang="en-AU" sz="2400" baseline="-250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emissions.</a:t>
            </a:r>
            <a:endParaRPr lang="en-AU" sz="2400" dirty="0">
              <a:solidFill>
                <a:srgbClr val="41414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9EBC78AA-570C-09D6-6A54-2B206C72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489" r="7845"/>
          <a:stretch/>
        </p:blipFill>
        <p:spPr>
          <a:xfrm>
            <a:off x="-1" y="-2"/>
            <a:ext cx="6096001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54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9CC7-EACF-E9AA-CF07-AD129A61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75" y="368300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EE1556"/>
                </a:solidFill>
              </a:rPr>
              <a:t>Change in Scope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2E90D97-5F49-2700-8AAF-6FA769BF6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2400" b="1" dirty="0">
                <a:solidFill>
                  <a:srgbClr val="0091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Geospatial Visualization</a:t>
            </a:r>
            <a:r>
              <a:rPr lang="en-AU" sz="2400" dirty="0">
                <a:solidFill>
                  <a:srgbClr val="0091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plotting on QGIS was completed, but further analysis was limited due to time constraints.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0091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AU" sz="2400" b="1" baseline="-25000" dirty="0">
                <a:solidFill>
                  <a:srgbClr val="0091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400" b="1" dirty="0">
                <a:solidFill>
                  <a:srgbClr val="0091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  <a:r>
              <a:rPr lang="en-AU" sz="2400" dirty="0">
                <a:solidFill>
                  <a:srgbClr val="0091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Licensing issue for Sidra.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0091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Fine-tuning</a:t>
            </a:r>
            <a:r>
              <a:rPr lang="en-AU" sz="2400" dirty="0">
                <a:solidFill>
                  <a:srgbClr val="0091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4141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completed due to time and expertise limitations.</a:t>
            </a:r>
          </a:p>
        </p:txBody>
      </p:sp>
      <p:pic>
        <p:nvPicPr>
          <p:cNvPr id="24" name="Picture 23" descr="Gold coloured compass">
            <a:extLst>
              <a:ext uri="{FF2B5EF4-FFF2-40B4-BE49-F238E27FC236}">
                <a16:creationId xmlns:a16="http://schemas.microsoft.com/office/drawing/2014/main" id="{C6E47ADE-EBFA-73E5-3475-39B80D98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791" r="537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287E6226-13DE-F274-5855-7030C3CC2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719" y="6467619"/>
            <a:ext cx="968069" cy="2880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5" name="Picture 4" descr="A logo for a university&#10;&#10;Description automatically generated">
            <a:extLst>
              <a:ext uri="{FF2B5EF4-FFF2-40B4-BE49-F238E27FC236}">
                <a16:creationId xmlns:a16="http://schemas.microsoft.com/office/drawing/2014/main" id="{7A0F6A5C-698D-89A1-6455-4948BF07E2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934" t="37412" r="9689" b="34839"/>
          <a:stretch/>
        </p:blipFill>
        <p:spPr>
          <a:xfrm>
            <a:off x="9922009" y="6467619"/>
            <a:ext cx="112529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1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21F7-CDA9-C459-984C-C9F1CB310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4" y="3789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E1556"/>
                </a:solidFill>
              </a:rPr>
              <a:t>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016DF5-2260-F61D-FE72-BF83114094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53742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7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69643-1DEA-D66E-A0A4-20B04DA50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AFEB-FA4B-3134-268F-26C3011BA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105" y="37898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EE1556"/>
                </a:solidFill>
              </a:rPr>
              <a:t>Measuring the Outcome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39B7C-52BF-A788-D9DA-CD791321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854" y="1704543"/>
            <a:ext cx="8354291" cy="1930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BB2B37-D7AE-A7AF-B9FE-9358F1E56D85}"/>
              </a:ext>
            </a:extLst>
          </p:cNvPr>
          <p:cNvSpPr/>
          <p:nvPr/>
        </p:nvSpPr>
        <p:spPr>
          <a:xfrm>
            <a:off x="5507181" y="3634943"/>
            <a:ext cx="1177636" cy="1184563"/>
          </a:xfrm>
          <a:prstGeom prst="rect">
            <a:avLst/>
          </a:prstGeom>
          <a:solidFill>
            <a:srgbClr val="EFEC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414142"/>
                </a:solidFill>
              </a:rPr>
              <a:t>=</a:t>
            </a:r>
            <a:endParaRPr lang="en-US" dirty="0">
              <a:solidFill>
                <a:srgbClr val="41414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D57E4F-C16A-8345-62EB-DF17489CA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49" y="4819506"/>
            <a:ext cx="1562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6903-7D14-5A68-1A81-ECDF7C4FB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6" y="368300"/>
            <a:ext cx="3443514" cy="16162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EE1556"/>
                </a:solidFill>
                <a:latin typeface="+mj-lt"/>
                <a:ea typeface="+mj-ea"/>
                <a:cs typeface="+mj-cs"/>
              </a:rPr>
              <a:t>Methodology</a:t>
            </a:r>
            <a:endParaRPr lang="en-US" sz="3200" kern="1200" dirty="0">
              <a:solidFill>
                <a:srgbClr val="EE155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A hand drawing a diagram of gears&#10;&#10;Description automatically generated">
            <a:extLst>
              <a:ext uri="{FF2B5EF4-FFF2-40B4-BE49-F238E27FC236}">
                <a16:creationId xmlns:a16="http://schemas.microsoft.com/office/drawing/2014/main" id="{D325CD24-2C30-BFDD-40DC-6095675213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7114" y="1402381"/>
            <a:ext cx="6449549" cy="3982596"/>
          </a:xfrm>
          <a:prstGeom prst="rect">
            <a:avLst/>
          </a:prstGeom>
        </p:spPr>
      </p:pic>
      <p:graphicFrame>
        <p:nvGraphicFramePr>
          <p:cNvPr id="11" name="TextBox 4">
            <a:extLst>
              <a:ext uri="{FF2B5EF4-FFF2-40B4-BE49-F238E27FC236}">
                <a16:creationId xmlns:a16="http://schemas.microsoft.com/office/drawing/2014/main" id="{40088B2D-E734-353E-A639-2FBF4B5495F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5505163"/>
              </p:ext>
            </p:extLst>
          </p:nvPr>
        </p:nvGraphicFramePr>
        <p:xfrm>
          <a:off x="7910513" y="2533650"/>
          <a:ext cx="3443287" cy="3448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741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CBAE06D-EAF5-4408-945B-F382A5E887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6CBAE06D-EAF5-4408-945B-F382A5E887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AF98F10-C81D-4219-965F-7CAF30891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3AF98F10-C81D-4219-965F-7CAF30891B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4AF051A-D9C2-4214-8E50-FED58694DC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14AF051A-D9C2-4214-8E50-FED58694DC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E6A2E13-EFB1-409A-AC04-4092221983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4E6A2E13-EFB1-409A-AC04-4092221983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D1627F82-D250-40C1-AD02-C9100ADB12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D1627F82-D250-40C1-AD02-C9100ADB12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8B199F0-A605-470F-807B-C474DBB36F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>
                                            <p:graphicEl>
                                              <a:dgm id="{E8B199F0-A605-470F-807B-C474DBB36F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5C87E41-C655-40BD-96ED-EE2A634DF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55C87E41-C655-40BD-96ED-EE2A634DFF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0445D80-C8BC-47AC-9402-9840585DC7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>
                                            <p:graphicEl>
                                              <a:dgm id="{80445D80-C8BC-47AC-9402-9840585DC7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daa4be3-f650-4692-881a-64ae220cbceb}" enabled="1" method="Standard" siteId="{5a7cc8ab-a4dc-4f9b-bf60-66714049ad6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1300</TotalTime>
  <Words>638</Words>
  <Application>Microsoft Macintosh PowerPoint</Application>
  <PresentationFormat>Widescreen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Green City Situation Awareness</vt:lpstr>
      <vt:lpstr>PowerPoint Presentation</vt:lpstr>
      <vt:lpstr>PowerPoint Presentation</vt:lpstr>
      <vt:lpstr>Introduction</vt:lpstr>
      <vt:lpstr>The Problem</vt:lpstr>
      <vt:lpstr>Change in Scope</vt:lpstr>
      <vt:lpstr>Objectives</vt:lpstr>
      <vt:lpstr>Measuring the Outcome</vt:lpstr>
      <vt:lpstr>Methodology</vt:lpstr>
      <vt:lpstr>Software Requirements</vt:lpstr>
      <vt:lpstr>Timeline</vt:lpstr>
      <vt:lpstr>Key Insights from Analyses</vt:lpstr>
      <vt:lpstr>Public Transport Analysis</vt:lpstr>
      <vt:lpstr>Delay Hours Analysis</vt:lpstr>
      <vt:lpstr>Volume Analysis</vt:lpstr>
      <vt:lpstr>Infographic</vt:lpstr>
      <vt:lpstr>Client Feedback Timeline</vt:lpstr>
      <vt:lpstr>Reflection on Learnings</vt:lpstr>
      <vt:lpstr>Reflection on Learnings (Personal Level)</vt:lpstr>
      <vt:lpstr>Q&amp;A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Omkar Kulkarni</dc:creator>
  <cp:lastModifiedBy>Omkar Kulkarni</cp:lastModifiedBy>
  <cp:revision>37</cp:revision>
  <dcterms:created xsi:type="dcterms:W3CDTF">2024-10-08T13:14:20Z</dcterms:created>
  <dcterms:modified xsi:type="dcterms:W3CDTF">2024-10-10T01:48:42Z</dcterms:modified>
</cp:coreProperties>
</file>